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20" r:id="rId2"/>
    <p:sldMasterId id="2147483734" r:id="rId3"/>
    <p:sldMasterId id="2147483748" r:id="rId4"/>
  </p:sldMasterIdLst>
  <p:notesMasterIdLst>
    <p:notesMasterId r:id="rId37"/>
  </p:notesMasterIdLst>
  <p:sldIdLst>
    <p:sldId id="323" r:id="rId5"/>
    <p:sldId id="257" r:id="rId6"/>
    <p:sldId id="258" r:id="rId7"/>
    <p:sldId id="316" r:id="rId8"/>
    <p:sldId id="324" r:id="rId9"/>
    <p:sldId id="304" r:id="rId10"/>
    <p:sldId id="259" r:id="rId11"/>
    <p:sldId id="273" r:id="rId12"/>
    <p:sldId id="312" r:id="rId13"/>
    <p:sldId id="313" r:id="rId14"/>
    <p:sldId id="329" r:id="rId15"/>
    <p:sldId id="314" r:id="rId16"/>
    <p:sldId id="315" r:id="rId17"/>
    <p:sldId id="293" r:id="rId18"/>
    <p:sldId id="298" r:id="rId19"/>
    <p:sldId id="325" r:id="rId20"/>
    <p:sldId id="277" r:id="rId21"/>
    <p:sldId id="310" r:id="rId22"/>
    <p:sldId id="280" r:id="rId23"/>
    <p:sldId id="305" r:id="rId24"/>
    <p:sldId id="330" r:id="rId25"/>
    <p:sldId id="322" r:id="rId26"/>
    <p:sldId id="285" r:id="rId27"/>
    <p:sldId id="270" r:id="rId28"/>
    <p:sldId id="318" r:id="rId29"/>
    <p:sldId id="317" r:id="rId30"/>
    <p:sldId id="286" r:id="rId31"/>
    <p:sldId id="288" r:id="rId32"/>
    <p:sldId id="326" r:id="rId33"/>
    <p:sldId id="327" r:id="rId34"/>
    <p:sldId id="331" r:id="rId35"/>
    <p:sldId id="332" r:id="rId36"/>
  </p:sldIdLst>
  <p:sldSz cx="12192000" cy="6858000"/>
  <p:notesSz cx="6858000" cy="9144000"/>
  <p:defaultTextStyle>
    <a:defPPr>
      <a:defRPr lang="en-US"/>
    </a:defPPr>
    <a:lvl1pPr marL="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6D63"/>
    <a:srgbClr val="323232"/>
    <a:srgbClr val="71B5CC"/>
    <a:srgbClr val="FBA541"/>
    <a:srgbClr val="29767D"/>
    <a:srgbClr val="F44F33"/>
    <a:srgbClr val="646464"/>
    <a:srgbClr val="6CC29F"/>
    <a:srgbClr val="F1BD48"/>
    <a:srgbClr val="D43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TUDENT\Downloads\Bootstrap%20plo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'[Bootstrap plot.xlsx]Sheet1'!$B$1</c:f>
              <c:strCache>
                <c:ptCount val="1"/>
                <c:pt idx="0">
                  <c:v>Predicted Price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'[Bootstrap plot.xlsx]Sheet1'!$A$2:$A$12</c:f>
              <c:numCache>
                <c:formatCode>0.000</c:formatCode>
                <c:ptCount val="11"/>
                <c:pt idx="0">
                  <c:v>0.98806819999999995</c:v>
                </c:pt>
                <c:pt idx="1">
                  <c:v>0.98261359999999998</c:v>
                </c:pt>
                <c:pt idx="2">
                  <c:v>0.95886360000000004</c:v>
                </c:pt>
                <c:pt idx="3">
                  <c:v>0.95215910000000004</c:v>
                </c:pt>
                <c:pt idx="4">
                  <c:v>0.9501136</c:v>
                </c:pt>
                <c:pt idx="5">
                  <c:v>0.91727270000000005</c:v>
                </c:pt>
                <c:pt idx="6">
                  <c:v>0.91002000000000005</c:v>
                </c:pt>
                <c:pt idx="7">
                  <c:v>0.8995455</c:v>
                </c:pt>
                <c:pt idx="8">
                  <c:v>0.85193180000000002</c:v>
                </c:pt>
                <c:pt idx="9">
                  <c:v>0.83806820000000004</c:v>
                </c:pt>
                <c:pt idx="10">
                  <c:v>0.83806820000000004</c:v>
                </c:pt>
              </c:numCache>
            </c:numRef>
          </c:xVal>
          <c:yVal>
            <c:numRef>
              <c:f>'[Bootstrap plot.xlsx]Sheet1'!$B$2:$B$12</c:f>
              <c:numCache>
                <c:formatCode>0.000</c:formatCode>
                <c:ptCount val="11"/>
                <c:pt idx="0">
                  <c:v>24.653117900000002</c:v>
                </c:pt>
                <c:pt idx="1">
                  <c:v>22.5733836</c:v>
                </c:pt>
                <c:pt idx="2">
                  <c:v>20.7448938</c:v>
                </c:pt>
                <c:pt idx="3">
                  <c:v>14.5147256</c:v>
                </c:pt>
                <c:pt idx="4">
                  <c:v>6.3372193000000001</c:v>
                </c:pt>
                <c:pt idx="5">
                  <c:v>3.9227292999999999</c:v>
                </c:pt>
                <c:pt idx="6">
                  <c:v>3.2915586000000001</c:v>
                </c:pt>
                <c:pt idx="7">
                  <c:v>1.2553011000000001</c:v>
                </c:pt>
                <c:pt idx="8">
                  <c:v>1.3748875</c:v>
                </c:pt>
                <c:pt idx="9">
                  <c:v>0.5</c:v>
                </c:pt>
                <c:pt idx="10">
                  <c:v>0.1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50B-4EB6-BB44-37BF3B24D44D}"/>
            </c:ext>
          </c:extLst>
        </c:ser>
        <c:ser>
          <c:idx val="1"/>
          <c:order val="1"/>
          <c:tx>
            <c:strRef>
              <c:f>'[Bootstrap plot.xlsx]Sheet1'!$C$1</c:f>
              <c:strCache>
                <c:ptCount val="1"/>
                <c:pt idx="0">
                  <c:v>U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'[Bootstrap plot.xlsx]Sheet1'!$A$2:$A$12</c:f>
              <c:numCache>
                <c:formatCode>0.000</c:formatCode>
                <c:ptCount val="11"/>
                <c:pt idx="0">
                  <c:v>0.98806819999999995</c:v>
                </c:pt>
                <c:pt idx="1">
                  <c:v>0.98261359999999998</c:v>
                </c:pt>
                <c:pt idx="2">
                  <c:v>0.95886360000000004</c:v>
                </c:pt>
                <c:pt idx="3">
                  <c:v>0.95215910000000004</c:v>
                </c:pt>
                <c:pt idx="4">
                  <c:v>0.9501136</c:v>
                </c:pt>
                <c:pt idx="5">
                  <c:v>0.91727270000000005</c:v>
                </c:pt>
                <c:pt idx="6">
                  <c:v>0.91002000000000005</c:v>
                </c:pt>
                <c:pt idx="7">
                  <c:v>0.8995455</c:v>
                </c:pt>
                <c:pt idx="8">
                  <c:v>0.85193180000000002</c:v>
                </c:pt>
                <c:pt idx="9">
                  <c:v>0.83806820000000004</c:v>
                </c:pt>
                <c:pt idx="10">
                  <c:v>0.83806820000000004</c:v>
                </c:pt>
              </c:numCache>
            </c:numRef>
          </c:xVal>
          <c:yVal>
            <c:numRef>
              <c:f>'[Bootstrap plot.xlsx]Sheet1'!$C$2:$C$12</c:f>
              <c:numCache>
                <c:formatCode>0.000</c:formatCode>
                <c:ptCount val="11"/>
                <c:pt idx="0">
                  <c:v>27.646087999999999</c:v>
                </c:pt>
                <c:pt idx="1">
                  <c:v>25.566352999999999</c:v>
                </c:pt>
                <c:pt idx="2">
                  <c:v>23.737863000000001</c:v>
                </c:pt>
                <c:pt idx="3">
                  <c:v>17.507694999999998</c:v>
                </c:pt>
                <c:pt idx="4">
                  <c:v>9.3301890000000007</c:v>
                </c:pt>
                <c:pt idx="5">
                  <c:v>6.915699</c:v>
                </c:pt>
                <c:pt idx="6">
                  <c:v>6.2845279999999999</c:v>
                </c:pt>
                <c:pt idx="7">
                  <c:v>4.2482709999999999</c:v>
                </c:pt>
                <c:pt idx="8">
                  <c:v>4.3678569999999999</c:v>
                </c:pt>
                <c:pt idx="9">
                  <c:v>2.293825</c:v>
                </c:pt>
                <c:pt idx="10">
                  <c:v>1.471819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50B-4EB6-BB44-37BF3B24D44D}"/>
            </c:ext>
          </c:extLst>
        </c:ser>
        <c:ser>
          <c:idx val="2"/>
          <c:order val="2"/>
          <c:tx>
            <c:strRef>
              <c:f>'[Bootstrap plot.xlsx]Sheet1'!$D$1</c:f>
              <c:strCache>
                <c:ptCount val="1"/>
                <c:pt idx="0">
                  <c:v>L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xVal>
            <c:numRef>
              <c:f>'[Bootstrap plot.xlsx]Sheet1'!$A$2:$A$12</c:f>
              <c:numCache>
                <c:formatCode>0.000</c:formatCode>
                <c:ptCount val="11"/>
                <c:pt idx="0">
                  <c:v>0.98806819999999995</c:v>
                </c:pt>
                <c:pt idx="1">
                  <c:v>0.98261359999999998</c:v>
                </c:pt>
                <c:pt idx="2">
                  <c:v>0.95886360000000004</c:v>
                </c:pt>
                <c:pt idx="3">
                  <c:v>0.95215910000000004</c:v>
                </c:pt>
                <c:pt idx="4">
                  <c:v>0.9501136</c:v>
                </c:pt>
                <c:pt idx="5">
                  <c:v>0.91727270000000005</c:v>
                </c:pt>
                <c:pt idx="6">
                  <c:v>0.91002000000000005</c:v>
                </c:pt>
                <c:pt idx="7">
                  <c:v>0.8995455</c:v>
                </c:pt>
                <c:pt idx="8">
                  <c:v>0.85193180000000002</c:v>
                </c:pt>
                <c:pt idx="9">
                  <c:v>0.83806820000000004</c:v>
                </c:pt>
                <c:pt idx="10">
                  <c:v>0.83806820000000004</c:v>
                </c:pt>
              </c:numCache>
            </c:numRef>
          </c:xVal>
          <c:yVal>
            <c:numRef>
              <c:f>'[Bootstrap plot.xlsx]Sheet1'!$D$2:$D$12</c:f>
              <c:numCache>
                <c:formatCode>0.000</c:formatCode>
                <c:ptCount val="11"/>
                <c:pt idx="0">
                  <c:v>21.660148299999999</c:v>
                </c:pt>
                <c:pt idx="1">
                  <c:v>19.580414000000001</c:v>
                </c:pt>
                <c:pt idx="2">
                  <c:v>17.751924200000001</c:v>
                </c:pt>
                <c:pt idx="3">
                  <c:v>11.5217559</c:v>
                </c:pt>
                <c:pt idx="4">
                  <c:v>3.3442495999999999</c:v>
                </c:pt>
                <c:pt idx="5">
                  <c:v>0.92975969999999997</c:v>
                </c:pt>
                <c:pt idx="6">
                  <c:v>0.29858889999999999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50B-4EB6-BB44-37BF3B24D44D}"/>
            </c:ext>
          </c:extLst>
        </c:ser>
        <c:ser>
          <c:idx val="3"/>
          <c:order val="3"/>
          <c:tx>
            <c:strRef>
              <c:f>'[Bootstrap plot.xlsx]Sheet1'!$E$1</c:f>
              <c:strCache>
                <c:ptCount val="1"/>
                <c:pt idx="0">
                  <c:v>Quoted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'[Bootstrap plot.xlsx]Sheet1'!$A$2:$A$12</c:f>
              <c:numCache>
                <c:formatCode>0.000</c:formatCode>
                <c:ptCount val="11"/>
                <c:pt idx="0">
                  <c:v>0.98806819999999995</c:v>
                </c:pt>
                <c:pt idx="1">
                  <c:v>0.98261359999999998</c:v>
                </c:pt>
                <c:pt idx="2">
                  <c:v>0.95886360000000004</c:v>
                </c:pt>
                <c:pt idx="3">
                  <c:v>0.95215910000000004</c:v>
                </c:pt>
                <c:pt idx="4">
                  <c:v>0.9501136</c:v>
                </c:pt>
                <c:pt idx="5">
                  <c:v>0.91727270000000005</c:v>
                </c:pt>
                <c:pt idx="6">
                  <c:v>0.91002000000000005</c:v>
                </c:pt>
                <c:pt idx="7">
                  <c:v>0.8995455</c:v>
                </c:pt>
                <c:pt idx="8">
                  <c:v>0.85193180000000002</c:v>
                </c:pt>
                <c:pt idx="9">
                  <c:v>0.83806820000000004</c:v>
                </c:pt>
                <c:pt idx="10">
                  <c:v>0.83806820000000004</c:v>
                </c:pt>
              </c:numCache>
            </c:numRef>
          </c:xVal>
          <c:yVal>
            <c:numRef>
              <c:f>'[Bootstrap plot.xlsx]Sheet1'!$E$2:$E$12</c:f>
              <c:numCache>
                <c:formatCode>0.000</c:formatCode>
                <c:ptCount val="11"/>
                <c:pt idx="0">
                  <c:v>25.25</c:v>
                </c:pt>
                <c:pt idx="1">
                  <c:v>22.25</c:v>
                </c:pt>
                <c:pt idx="2">
                  <c:v>21.1</c:v>
                </c:pt>
                <c:pt idx="3">
                  <c:v>13.15</c:v>
                </c:pt>
                <c:pt idx="4">
                  <c:v>7.3</c:v>
                </c:pt>
                <c:pt idx="5">
                  <c:v>4.45</c:v>
                </c:pt>
                <c:pt idx="6">
                  <c:v>4.2</c:v>
                </c:pt>
                <c:pt idx="7">
                  <c:v>1.3</c:v>
                </c:pt>
                <c:pt idx="8">
                  <c:v>0.3</c:v>
                </c:pt>
                <c:pt idx="9">
                  <c:v>0.1</c:v>
                </c:pt>
                <c:pt idx="10">
                  <c:v>0.1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50B-4EB6-BB44-37BF3B24D4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34823848"/>
        <c:axId val="351373376"/>
      </c:scatterChart>
      <c:valAx>
        <c:axId val="4348238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1373376"/>
        <c:crosses val="autoZero"/>
        <c:crossBetween val="midCat"/>
      </c:valAx>
      <c:valAx>
        <c:axId val="351373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8238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C9AF62-37E2-4891-81D5-7AA0DC12220A}" type="doc">
      <dgm:prSet loTypeId="urn:microsoft.com/office/officeart/2005/8/layout/hierarchy6" loCatId="hierarchy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64A009D-F858-4B9C-8BE2-1AB6FB5E248B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Stock Options</a:t>
          </a:r>
        </a:p>
      </dgm:t>
    </dgm:pt>
    <dgm:pt modelId="{B2F743DD-C882-4A43-9AC3-748B9B3E14AC}" type="parTrans" cxnId="{E1B104E5-9826-4CB6-B79E-B19122866243}">
      <dgm:prSet/>
      <dgm:spPr/>
      <dgm:t>
        <a:bodyPr/>
        <a:lstStyle/>
        <a:p>
          <a:endParaRPr lang="en-US"/>
        </a:p>
      </dgm:t>
    </dgm:pt>
    <dgm:pt modelId="{F7EF9CDF-89DC-44FB-8613-92747995B450}" type="sibTrans" cxnId="{E1B104E5-9826-4CB6-B79E-B19122866243}">
      <dgm:prSet/>
      <dgm:spPr/>
      <dgm:t>
        <a:bodyPr/>
        <a:lstStyle/>
        <a:p>
          <a:endParaRPr lang="en-US"/>
        </a:p>
      </dgm:t>
    </dgm:pt>
    <dgm:pt modelId="{C3B0897C-F79E-47DE-B2B6-2F1E80BED611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Call options</a:t>
          </a:r>
        </a:p>
      </dgm:t>
    </dgm:pt>
    <dgm:pt modelId="{8814E787-8B03-49A0-B35C-5405C79882F0}" type="parTrans" cxnId="{7149A0AC-4DDA-4744-B026-741EFC05F5C1}">
      <dgm:prSet/>
      <dgm:spPr/>
      <dgm:t>
        <a:bodyPr/>
        <a:lstStyle/>
        <a:p>
          <a:endParaRPr lang="en-US"/>
        </a:p>
      </dgm:t>
    </dgm:pt>
    <dgm:pt modelId="{0065506E-08A1-42A0-8C9C-A821FFA8C4A2}" type="sibTrans" cxnId="{7149A0AC-4DDA-4744-B026-741EFC05F5C1}">
      <dgm:prSet/>
      <dgm:spPr/>
      <dgm:t>
        <a:bodyPr/>
        <a:lstStyle/>
        <a:p>
          <a:endParaRPr lang="en-US"/>
        </a:p>
      </dgm:t>
    </dgm:pt>
    <dgm:pt modelId="{A641F1CF-795A-4B65-A876-48CED3D5A476}">
      <dgm:prSet phldrT="[Text]" custT="1"/>
      <dgm:spPr/>
      <dgm:t>
        <a:bodyPr/>
        <a:lstStyle/>
        <a:p>
          <a:endParaRPr lang="en-US" sz="1600" dirty="0">
            <a:latin typeface="+mj-lt"/>
            <a:cs typeface="Aparajita" panose="020B0604020202020204" pitchFamily="34" charset="0"/>
          </a:endParaRPr>
        </a:p>
        <a:p>
          <a:r>
            <a:rPr lang="en-US" sz="2000" b="1" dirty="0">
              <a:latin typeface="+mj-lt"/>
              <a:cs typeface="Aparajita" panose="020B0604020202020204" pitchFamily="34" charset="0"/>
            </a:rPr>
            <a:t>European</a:t>
          </a:r>
        </a:p>
        <a:p>
          <a:r>
            <a:rPr lang="en-US" sz="1200" dirty="0">
              <a:latin typeface="+mj-lt"/>
            </a:rPr>
            <a:t>   </a:t>
          </a:r>
        </a:p>
      </dgm:t>
    </dgm:pt>
    <dgm:pt modelId="{4525A67B-2C6B-466C-BF34-10E119F77EB3}" type="parTrans" cxnId="{08D1F2E8-10B1-48F5-BA07-2E13E1F40976}">
      <dgm:prSet/>
      <dgm:spPr/>
      <dgm:t>
        <a:bodyPr/>
        <a:lstStyle/>
        <a:p>
          <a:endParaRPr lang="en-US"/>
        </a:p>
      </dgm:t>
    </dgm:pt>
    <dgm:pt modelId="{4F04DD9A-B5C7-4134-A965-278E9527CF79}" type="sibTrans" cxnId="{08D1F2E8-10B1-48F5-BA07-2E13E1F40976}">
      <dgm:prSet/>
      <dgm:spPr/>
      <dgm:t>
        <a:bodyPr/>
        <a:lstStyle/>
        <a:p>
          <a:endParaRPr lang="en-US"/>
        </a:p>
      </dgm:t>
    </dgm:pt>
    <dgm:pt modelId="{F4A4BC9E-1C91-465C-B6D9-5E3F8ABC3544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American</a:t>
          </a:r>
        </a:p>
      </dgm:t>
    </dgm:pt>
    <dgm:pt modelId="{B66C557B-B655-4997-BA58-FCF27CA90B48}" type="parTrans" cxnId="{5B39D56E-4F80-4003-9FF5-038167E44A07}">
      <dgm:prSet/>
      <dgm:spPr/>
      <dgm:t>
        <a:bodyPr/>
        <a:lstStyle/>
        <a:p>
          <a:endParaRPr lang="en-US"/>
        </a:p>
      </dgm:t>
    </dgm:pt>
    <dgm:pt modelId="{CECF1125-C2C9-4EA8-AFAE-18A9BF9A7CE9}" type="sibTrans" cxnId="{5B39D56E-4F80-4003-9FF5-038167E44A07}">
      <dgm:prSet/>
      <dgm:spPr/>
      <dgm:t>
        <a:bodyPr/>
        <a:lstStyle/>
        <a:p>
          <a:endParaRPr lang="en-US"/>
        </a:p>
      </dgm:t>
    </dgm:pt>
    <dgm:pt modelId="{399DC821-E348-441F-9213-0FD67D7CAF9E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Put options</a:t>
          </a:r>
        </a:p>
      </dgm:t>
    </dgm:pt>
    <dgm:pt modelId="{E69E529B-7CB2-4EE1-BBF9-E8D64F0CACE4}" type="parTrans" cxnId="{8A16AC68-967F-4ADE-943D-172041AA9578}">
      <dgm:prSet/>
      <dgm:spPr/>
      <dgm:t>
        <a:bodyPr/>
        <a:lstStyle/>
        <a:p>
          <a:endParaRPr lang="en-US"/>
        </a:p>
      </dgm:t>
    </dgm:pt>
    <dgm:pt modelId="{C5B2241D-8B1E-4DD1-ADE0-2431A24B79F7}" type="sibTrans" cxnId="{8A16AC68-967F-4ADE-943D-172041AA9578}">
      <dgm:prSet/>
      <dgm:spPr/>
      <dgm:t>
        <a:bodyPr/>
        <a:lstStyle/>
        <a:p>
          <a:endParaRPr lang="en-US"/>
        </a:p>
      </dgm:t>
    </dgm:pt>
    <dgm:pt modelId="{24BEB78D-2258-48C2-9AB9-7076E15D079F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European</a:t>
          </a:r>
        </a:p>
      </dgm:t>
    </dgm:pt>
    <dgm:pt modelId="{A6029EEA-E497-42B2-AC12-491734A6FC09}" type="parTrans" cxnId="{599A758C-2792-4491-91B1-AE3049C884F7}">
      <dgm:prSet/>
      <dgm:spPr/>
      <dgm:t>
        <a:bodyPr/>
        <a:lstStyle/>
        <a:p>
          <a:endParaRPr lang="en-US"/>
        </a:p>
      </dgm:t>
    </dgm:pt>
    <dgm:pt modelId="{1B379393-9DCA-4210-A157-4CCB7C65C489}" type="sibTrans" cxnId="{599A758C-2792-4491-91B1-AE3049C884F7}">
      <dgm:prSet/>
      <dgm:spPr/>
      <dgm:t>
        <a:bodyPr/>
        <a:lstStyle/>
        <a:p>
          <a:endParaRPr lang="en-US"/>
        </a:p>
      </dgm:t>
    </dgm:pt>
    <dgm:pt modelId="{B09A9A3F-B4A5-4D7F-9588-C9356385D138}">
      <dgm:prSet phldrT="[Text]" custT="1"/>
      <dgm:spPr/>
      <dgm:t>
        <a:bodyPr/>
        <a:lstStyle/>
        <a:p>
          <a:r>
            <a:rPr lang="en-US" sz="2000" b="1" dirty="0">
              <a:latin typeface="+mj-lt"/>
              <a:cs typeface="Aparajita" panose="020B0604020202020204" pitchFamily="34" charset="0"/>
            </a:rPr>
            <a:t>American</a:t>
          </a:r>
        </a:p>
      </dgm:t>
    </dgm:pt>
    <dgm:pt modelId="{ACE642C6-5593-455F-AA9F-A7E567ECF9CF}" type="parTrans" cxnId="{779EF487-CDE4-4820-84CB-36E9C82911AC}">
      <dgm:prSet/>
      <dgm:spPr/>
      <dgm:t>
        <a:bodyPr/>
        <a:lstStyle/>
        <a:p>
          <a:endParaRPr lang="en-US"/>
        </a:p>
      </dgm:t>
    </dgm:pt>
    <dgm:pt modelId="{12D3431C-514B-43B0-84BA-DE1F1E8AB9EA}" type="sibTrans" cxnId="{779EF487-CDE4-4820-84CB-36E9C82911AC}">
      <dgm:prSet/>
      <dgm:spPr/>
      <dgm:t>
        <a:bodyPr/>
        <a:lstStyle/>
        <a:p>
          <a:endParaRPr lang="en-US"/>
        </a:p>
      </dgm:t>
    </dgm:pt>
    <dgm:pt modelId="{7A0A6D2B-E07F-49BB-905C-C71F68158C33}" type="pres">
      <dgm:prSet presAssocID="{88C9AF62-37E2-4891-81D5-7AA0DC12220A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0CDEDF-8379-4A41-95FE-0A05790E50B6}" type="pres">
      <dgm:prSet presAssocID="{88C9AF62-37E2-4891-81D5-7AA0DC12220A}" presName="hierFlow" presStyleCnt="0"/>
      <dgm:spPr/>
    </dgm:pt>
    <dgm:pt modelId="{DDB3DA23-8C0E-4B70-A3B5-04B8C35CCF9F}" type="pres">
      <dgm:prSet presAssocID="{88C9AF62-37E2-4891-81D5-7AA0DC12220A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630E2C9-8AE1-4729-BACA-FDB2DC6F2911}" type="pres">
      <dgm:prSet presAssocID="{864A009D-F858-4B9C-8BE2-1AB6FB5E248B}" presName="Name14" presStyleCnt="0"/>
      <dgm:spPr/>
    </dgm:pt>
    <dgm:pt modelId="{07C007B4-AAEB-44DA-B24B-2CD5110E9D91}" type="pres">
      <dgm:prSet presAssocID="{864A009D-F858-4B9C-8BE2-1AB6FB5E248B}" presName="level1Shape" presStyleLbl="node0" presStyleIdx="0" presStyleCnt="1" custScaleX="185818" custScaleY="8922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9696AE-1E04-473A-8FB0-DC545D49609D}" type="pres">
      <dgm:prSet presAssocID="{864A009D-F858-4B9C-8BE2-1AB6FB5E248B}" presName="hierChild2" presStyleCnt="0"/>
      <dgm:spPr/>
    </dgm:pt>
    <dgm:pt modelId="{A5DD1102-87C1-4153-B891-43B6C336C18F}" type="pres">
      <dgm:prSet presAssocID="{8814E787-8B03-49A0-B35C-5405C79882F0}" presName="Name19" presStyleLbl="parChTrans1D2" presStyleIdx="0" presStyleCnt="2"/>
      <dgm:spPr/>
      <dgm:t>
        <a:bodyPr/>
        <a:lstStyle/>
        <a:p>
          <a:endParaRPr lang="en-US"/>
        </a:p>
      </dgm:t>
    </dgm:pt>
    <dgm:pt modelId="{79483D2B-BA86-4169-B263-8998FE39ED1E}" type="pres">
      <dgm:prSet presAssocID="{C3B0897C-F79E-47DE-B2B6-2F1E80BED611}" presName="Name21" presStyleCnt="0"/>
      <dgm:spPr/>
    </dgm:pt>
    <dgm:pt modelId="{A7C30EE6-B93E-4F23-9790-585B1278F141}" type="pres">
      <dgm:prSet presAssocID="{C3B0897C-F79E-47DE-B2B6-2F1E80BED611}" presName="level2Shape" presStyleLbl="node2" presStyleIdx="0" presStyleCnt="2" custScaleX="182520" custLinFactNeighborY="3107"/>
      <dgm:spPr/>
      <dgm:t>
        <a:bodyPr/>
        <a:lstStyle/>
        <a:p>
          <a:endParaRPr lang="en-US"/>
        </a:p>
      </dgm:t>
    </dgm:pt>
    <dgm:pt modelId="{430E8F03-65D9-426C-BA46-675C311DCDB3}" type="pres">
      <dgm:prSet presAssocID="{C3B0897C-F79E-47DE-B2B6-2F1E80BED611}" presName="hierChild3" presStyleCnt="0"/>
      <dgm:spPr/>
    </dgm:pt>
    <dgm:pt modelId="{217088C6-D064-41CC-B44E-8D5C0FA4B6F1}" type="pres">
      <dgm:prSet presAssocID="{4525A67B-2C6B-466C-BF34-10E119F77EB3}" presName="Name19" presStyleLbl="parChTrans1D3" presStyleIdx="0" presStyleCnt="4"/>
      <dgm:spPr/>
      <dgm:t>
        <a:bodyPr/>
        <a:lstStyle/>
        <a:p>
          <a:endParaRPr lang="en-US"/>
        </a:p>
      </dgm:t>
    </dgm:pt>
    <dgm:pt modelId="{DC696B06-12F8-484A-A9FD-AEB7164B79B8}" type="pres">
      <dgm:prSet presAssocID="{A641F1CF-795A-4B65-A876-48CED3D5A476}" presName="Name21" presStyleCnt="0"/>
      <dgm:spPr/>
    </dgm:pt>
    <dgm:pt modelId="{009A3589-DFB3-4876-BBC8-ECA856D30395}" type="pres">
      <dgm:prSet presAssocID="{A641F1CF-795A-4B65-A876-48CED3D5A476}" presName="level2Shape" presStyleLbl="node3" presStyleIdx="0" presStyleCnt="4" custScaleX="199183" custLinFactNeighborX="5815" custLinFactNeighborY="3695"/>
      <dgm:spPr/>
      <dgm:t>
        <a:bodyPr/>
        <a:lstStyle/>
        <a:p>
          <a:endParaRPr lang="en-US"/>
        </a:p>
      </dgm:t>
    </dgm:pt>
    <dgm:pt modelId="{D7438830-3D9C-4150-B239-2E89CDF5490F}" type="pres">
      <dgm:prSet presAssocID="{A641F1CF-795A-4B65-A876-48CED3D5A476}" presName="hierChild3" presStyleCnt="0"/>
      <dgm:spPr/>
    </dgm:pt>
    <dgm:pt modelId="{E8FB9DC1-452B-4F87-9B97-AA0EFEF97DD1}" type="pres">
      <dgm:prSet presAssocID="{B66C557B-B655-4997-BA58-FCF27CA90B48}" presName="Name19" presStyleLbl="parChTrans1D3" presStyleIdx="1" presStyleCnt="4"/>
      <dgm:spPr/>
      <dgm:t>
        <a:bodyPr/>
        <a:lstStyle/>
        <a:p>
          <a:endParaRPr lang="en-US"/>
        </a:p>
      </dgm:t>
    </dgm:pt>
    <dgm:pt modelId="{3CF73D59-DABF-4952-8C1C-D1E79836417F}" type="pres">
      <dgm:prSet presAssocID="{F4A4BC9E-1C91-465C-B6D9-5E3F8ABC3544}" presName="Name21" presStyleCnt="0"/>
      <dgm:spPr/>
    </dgm:pt>
    <dgm:pt modelId="{272BC79A-900E-44B6-AC51-9857F18847C5}" type="pres">
      <dgm:prSet presAssocID="{F4A4BC9E-1C91-465C-B6D9-5E3F8ABC3544}" presName="level2Shape" presStyleLbl="node3" presStyleIdx="1" presStyleCnt="4" custScaleX="181817" custLinFactNeighborX="2884" custLinFactNeighborY="13074"/>
      <dgm:spPr/>
      <dgm:t>
        <a:bodyPr/>
        <a:lstStyle/>
        <a:p>
          <a:endParaRPr lang="en-US"/>
        </a:p>
      </dgm:t>
    </dgm:pt>
    <dgm:pt modelId="{6ACCF822-D46D-4EDB-A8CB-2903D649580A}" type="pres">
      <dgm:prSet presAssocID="{F4A4BC9E-1C91-465C-B6D9-5E3F8ABC3544}" presName="hierChild3" presStyleCnt="0"/>
      <dgm:spPr/>
    </dgm:pt>
    <dgm:pt modelId="{CB1FAB4C-6EEA-4BA7-835A-8260C53C1C1D}" type="pres">
      <dgm:prSet presAssocID="{E69E529B-7CB2-4EE1-BBF9-E8D64F0CACE4}" presName="Name19" presStyleLbl="parChTrans1D2" presStyleIdx="1" presStyleCnt="2"/>
      <dgm:spPr/>
      <dgm:t>
        <a:bodyPr/>
        <a:lstStyle/>
        <a:p>
          <a:endParaRPr lang="en-US"/>
        </a:p>
      </dgm:t>
    </dgm:pt>
    <dgm:pt modelId="{B0C9077C-EF93-4CFE-A73D-F0B4376C1CE2}" type="pres">
      <dgm:prSet presAssocID="{399DC821-E348-441F-9213-0FD67D7CAF9E}" presName="Name21" presStyleCnt="0"/>
      <dgm:spPr/>
    </dgm:pt>
    <dgm:pt modelId="{F0BE98D7-46A4-4797-813C-EFE118F933D4}" type="pres">
      <dgm:prSet presAssocID="{399DC821-E348-441F-9213-0FD67D7CAF9E}" presName="level2Shape" presStyleLbl="node2" presStyleIdx="1" presStyleCnt="2" custScaleX="188878" custLinFactNeighborY="5221"/>
      <dgm:spPr/>
      <dgm:t>
        <a:bodyPr/>
        <a:lstStyle/>
        <a:p>
          <a:endParaRPr lang="en-US"/>
        </a:p>
      </dgm:t>
    </dgm:pt>
    <dgm:pt modelId="{4A737ADF-5357-4939-A0BA-2A5382FE7A71}" type="pres">
      <dgm:prSet presAssocID="{399DC821-E348-441F-9213-0FD67D7CAF9E}" presName="hierChild3" presStyleCnt="0"/>
      <dgm:spPr/>
    </dgm:pt>
    <dgm:pt modelId="{39D76F21-8B83-4676-9794-236A1719F669}" type="pres">
      <dgm:prSet presAssocID="{A6029EEA-E497-42B2-AC12-491734A6FC09}" presName="Name19" presStyleLbl="parChTrans1D3" presStyleIdx="2" presStyleCnt="4"/>
      <dgm:spPr/>
      <dgm:t>
        <a:bodyPr/>
        <a:lstStyle/>
        <a:p>
          <a:endParaRPr lang="en-US"/>
        </a:p>
      </dgm:t>
    </dgm:pt>
    <dgm:pt modelId="{6FF1EAC0-2246-463C-9A1B-467862E4C83A}" type="pres">
      <dgm:prSet presAssocID="{24BEB78D-2258-48C2-9AB9-7076E15D079F}" presName="Name21" presStyleCnt="0"/>
      <dgm:spPr/>
    </dgm:pt>
    <dgm:pt modelId="{852F0533-4469-46F9-8BFA-FC494646C41E}" type="pres">
      <dgm:prSet presAssocID="{24BEB78D-2258-48C2-9AB9-7076E15D079F}" presName="level2Shape" presStyleLbl="node3" presStyleIdx="2" presStyleCnt="4" custScaleX="174212" custScaleY="92105" custLinFactNeighborY="13885"/>
      <dgm:spPr/>
      <dgm:t>
        <a:bodyPr/>
        <a:lstStyle/>
        <a:p>
          <a:endParaRPr lang="en-US"/>
        </a:p>
      </dgm:t>
    </dgm:pt>
    <dgm:pt modelId="{C556281B-1423-4D7F-92C5-931B2A254B46}" type="pres">
      <dgm:prSet presAssocID="{24BEB78D-2258-48C2-9AB9-7076E15D079F}" presName="hierChild3" presStyleCnt="0"/>
      <dgm:spPr/>
    </dgm:pt>
    <dgm:pt modelId="{086619F0-28AA-4AFC-ACB8-D772FD04B175}" type="pres">
      <dgm:prSet presAssocID="{ACE642C6-5593-455F-AA9F-A7E567ECF9CF}" presName="Name19" presStyleLbl="parChTrans1D3" presStyleIdx="3" presStyleCnt="4"/>
      <dgm:spPr/>
      <dgm:t>
        <a:bodyPr/>
        <a:lstStyle/>
        <a:p>
          <a:endParaRPr lang="en-US"/>
        </a:p>
      </dgm:t>
    </dgm:pt>
    <dgm:pt modelId="{D2C75E09-F14A-4719-BE66-873850B2BF78}" type="pres">
      <dgm:prSet presAssocID="{B09A9A3F-B4A5-4D7F-9588-C9356385D138}" presName="Name21" presStyleCnt="0"/>
      <dgm:spPr/>
    </dgm:pt>
    <dgm:pt modelId="{AFE7965E-FA22-41F0-8DF9-C9D1A784332F}" type="pres">
      <dgm:prSet presAssocID="{B09A9A3F-B4A5-4D7F-9588-C9356385D138}" presName="level2Shape" presStyleLbl="node3" presStyleIdx="3" presStyleCnt="4" custScaleX="170015" custLinFactNeighborX="-6602" custLinFactNeighborY="9264"/>
      <dgm:spPr/>
      <dgm:t>
        <a:bodyPr/>
        <a:lstStyle/>
        <a:p>
          <a:endParaRPr lang="en-US"/>
        </a:p>
      </dgm:t>
    </dgm:pt>
    <dgm:pt modelId="{94268701-BB98-46FC-81C2-CA018B2BA4C1}" type="pres">
      <dgm:prSet presAssocID="{B09A9A3F-B4A5-4D7F-9588-C9356385D138}" presName="hierChild3" presStyleCnt="0"/>
      <dgm:spPr/>
    </dgm:pt>
    <dgm:pt modelId="{534B3199-2ECD-4DE4-B6DC-4DA431D73EF5}" type="pres">
      <dgm:prSet presAssocID="{88C9AF62-37E2-4891-81D5-7AA0DC12220A}" presName="bgShapesFlow" presStyleCnt="0"/>
      <dgm:spPr/>
    </dgm:pt>
  </dgm:ptLst>
  <dgm:cxnLst>
    <dgm:cxn modelId="{F440AAE6-34B0-4F26-BE2F-334529DB40CD}" type="presOf" srcId="{864A009D-F858-4B9C-8BE2-1AB6FB5E248B}" destId="{07C007B4-AAEB-44DA-B24B-2CD5110E9D91}" srcOrd="0" destOrd="0" presId="urn:microsoft.com/office/officeart/2005/8/layout/hierarchy6"/>
    <dgm:cxn modelId="{6AAC40C7-4686-4FB4-B8AE-71D7D8FB6F42}" type="presOf" srcId="{B09A9A3F-B4A5-4D7F-9588-C9356385D138}" destId="{AFE7965E-FA22-41F0-8DF9-C9D1A784332F}" srcOrd="0" destOrd="0" presId="urn:microsoft.com/office/officeart/2005/8/layout/hierarchy6"/>
    <dgm:cxn modelId="{EC2688CE-8447-4CA0-A5A2-258F3E7FCE77}" type="presOf" srcId="{8814E787-8B03-49A0-B35C-5405C79882F0}" destId="{A5DD1102-87C1-4153-B891-43B6C336C18F}" srcOrd="0" destOrd="0" presId="urn:microsoft.com/office/officeart/2005/8/layout/hierarchy6"/>
    <dgm:cxn modelId="{930F5B3F-CE7E-4EC6-A121-C203BD2EA862}" type="presOf" srcId="{A641F1CF-795A-4B65-A876-48CED3D5A476}" destId="{009A3589-DFB3-4876-BBC8-ECA856D30395}" srcOrd="0" destOrd="0" presId="urn:microsoft.com/office/officeart/2005/8/layout/hierarchy6"/>
    <dgm:cxn modelId="{5FC33336-E030-46AB-83E5-5181F94D20C1}" type="presOf" srcId="{B66C557B-B655-4997-BA58-FCF27CA90B48}" destId="{E8FB9DC1-452B-4F87-9B97-AA0EFEF97DD1}" srcOrd="0" destOrd="0" presId="urn:microsoft.com/office/officeart/2005/8/layout/hierarchy6"/>
    <dgm:cxn modelId="{7149A0AC-4DDA-4744-B026-741EFC05F5C1}" srcId="{864A009D-F858-4B9C-8BE2-1AB6FB5E248B}" destId="{C3B0897C-F79E-47DE-B2B6-2F1E80BED611}" srcOrd="0" destOrd="0" parTransId="{8814E787-8B03-49A0-B35C-5405C79882F0}" sibTransId="{0065506E-08A1-42A0-8C9C-A821FFA8C4A2}"/>
    <dgm:cxn modelId="{56749215-FC5F-4750-9BE7-7E3D9F6B2805}" type="presOf" srcId="{A6029EEA-E497-42B2-AC12-491734A6FC09}" destId="{39D76F21-8B83-4676-9794-236A1719F669}" srcOrd="0" destOrd="0" presId="urn:microsoft.com/office/officeart/2005/8/layout/hierarchy6"/>
    <dgm:cxn modelId="{BC239052-CBBD-4E49-A822-D903C8C29FA9}" type="presOf" srcId="{24BEB78D-2258-48C2-9AB9-7076E15D079F}" destId="{852F0533-4469-46F9-8BFA-FC494646C41E}" srcOrd="0" destOrd="0" presId="urn:microsoft.com/office/officeart/2005/8/layout/hierarchy6"/>
    <dgm:cxn modelId="{779EF487-CDE4-4820-84CB-36E9C82911AC}" srcId="{399DC821-E348-441F-9213-0FD67D7CAF9E}" destId="{B09A9A3F-B4A5-4D7F-9588-C9356385D138}" srcOrd="1" destOrd="0" parTransId="{ACE642C6-5593-455F-AA9F-A7E567ECF9CF}" sibTransId="{12D3431C-514B-43B0-84BA-DE1F1E8AB9EA}"/>
    <dgm:cxn modelId="{65AC28D7-B1EB-45A0-A54E-D74BA4D30606}" type="presOf" srcId="{4525A67B-2C6B-466C-BF34-10E119F77EB3}" destId="{217088C6-D064-41CC-B44E-8D5C0FA4B6F1}" srcOrd="0" destOrd="0" presId="urn:microsoft.com/office/officeart/2005/8/layout/hierarchy6"/>
    <dgm:cxn modelId="{FA9074E2-A8B3-439E-BDEB-743BCADF2B5E}" type="presOf" srcId="{ACE642C6-5593-455F-AA9F-A7E567ECF9CF}" destId="{086619F0-28AA-4AFC-ACB8-D772FD04B175}" srcOrd="0" destOrd="0" presId="urn:microsoft.com/office/officeart/2005/8/layout/hierarchy6"/>
    <dgm:cxn modelId="{0D356204-48B7-4943-86AB-54CA1632C3E7}" type="presOf" srcId="{C3B0897C-F79E-47DE-B2B6-2F1E80BED611}" destId="{A7C30EE6-B93E-4F23-9790-585B1278F141}" srcOrd="0" destOrd="0" presId="urn:microsoft.com/office/officeart/2005/8/layout/hierarchy6"/>
    <dgm:cxn modelId="{DF9575F5-1CE0-489F-AC78-4A0BFC5F073C}" type="presOf" srcId="{88C9AF62-37E2-4891-81D5-7AA0DC12220A}" destId="{7A0A6D2B-E07F-49BB-905C-C71F68158C33}" srcOrd="0" destOrd="0" presId="urn:microsoft.com/office/officeart/2005/8/layout/hierarchy6"/>
    <dgm:cxn modelId="{431E24D8-AC71-41B5-9930-C0C88A4636E3}" type="presOf" srcId="{F4A4BC9E-1C91-465C-B6D9-5E3F8ABC3544}" destId="{272BC79A-900E-44B6-AC51-9857F18847C5}" srcOrd="0" destOrd="0" presId="urn:microsoft.com/office/officeart/2005/8/layout/hierarchy6"/>
    <dgm:cxn modelId="{8A16AC68-967F-4ADE-943D-172041AA9578}" srcId="{864A009D-F858-4B9C-8BE2-1AB6FB5E248B}" destId="{399DC821-E348-441F-9213-0FD67D7CAF9E}" srcOrd="1" destOrd="0" parTransId="{E69E529B-7CB2-4EE1-BBF9-E8D64F0CACE4}" sibTransId="{C5B2241D-8B1E-4DD1-ADE0-2431A24B79F7}"/>
    <dgm:cxn modelId="{08D1F2E8-10B1-48F5-BA07-2E13E1F40976}" srcId="{C3B0897C-F79E-47DE-B2B6-2F1E80BED611}" destId="{A641F1CF-795A-4B65-A876-48CED3D5A476}" srcOrd="0" destOrd="0" parTransId="{4525A67B-2C6B-466C-BF34-10E119F77EB3}" sibTransId="{4F04DD9A-B5C7-4134-A965-278E9527CF79}"/>
    <dgm:cxn modelId="{9A4272A3-FF2F-47DC-87E0-BF81636E780C}" type="presOf" srcId="{399DC821-E348-441F-9213-0FD67D7CAF9E}" destId="{F0BE98D7-46A4-4797-813C-EFE118F933D4}" srcOrd="0" destOrd="0" presId="urn:microsoft.com/office/officeart/2005/8/layout/hierarchy6"/>
    <dgm:cxn modelId="{62E36C45-3D61-4BF2-8F7A-64BABAB29B92}" type="presOf" srcId="{E69E529B-7CB2-4EE1-BBF9-E8D64F0CACE4}" destId="{CB1FAB4C-6EEA-4BA7-835A-8260C53C1C1D}" srcOrd="0" destOrd="0" presId="urn:microsoft.com/office/officeart/2005/8/layout/hierarchy6"/>
    <dgm:cxn modelId="{E1B104E5-9826-4CB6-B79E-B19122866243}" srcId="{88C9AF62-37E2-4891-81D5-7AA0DC12220A}" destId="{864A009D-F858-4B9C-8BE2-1AB6FB5E248B}" srcOrd="0" destOrd="0" parTransId="{B2F743DD-C882-4A43-9AC3-748B9B3E14AC}" sibTransId="{F7EF9CDF-89DC-44FB-8613-92747995B450}"/>
    <dgm:cxn modelId="{599A758C-2792-4491-91B1-AE3049C884F7}" srcId="{399DC821-E348-441F-9213-0FD67D7CAF9E}" destId="{24BEB78D-2258-48C2-9AB9-7076E15D079F}" srcOrd="0" destOrd="0" parTransId="{A6029EEA-E497-42B2-AC12-491734A6FC09}" sibTransId="{1B379393-9DCA-4210-A157-4CCB7C65C489}"/>
    <dgm:cxn modelId="{5B39D56E-4F80-4003-9FF5-038167E44A07}" srcId="{C3B0897C-F79E-47DE-B2B6-2F1E80BED611}" destId="{F4A4BC9E-1C91-465C-B6D9-5E3F8ABC3544}" srcOrd="1" destOrd="0" parTransId="{B66C557B-B655-4997-BA58-FCF27CA90B48}" sibTransId="{CECF1125-C2C9-4EA8-AFAE-18A9BF9A7CE9}"/>
    <dgm:cxn modelId="{AEE2903E-CEF7-4E2C-912A-A95C9F72A7B6}" type="presParOf" srcId="{7A0A6D2B-E07F-49BB-905C-C71F68158C33}" destId="{CA0CDEDF-8379-4A41-95FE-0A05790E50B6}" srcOrd="0" destOrd="0" presId="urn:microsoft.com/office/officeart/2005/8/layout/hierarchy6"/>
    <dgm:cxn modelId="{B723D557-19CC-4258-98C2-215E1307971C}" type="presParOf" srcId="{CA0CDEDF-8379-4A41-95FE-0A05790E50B6}" destId="{DDB3DA23-8C0E-4B70-A3B5-04B8C35CCF9F}" srcOrd="0" destOrd="0" presId="urn:microsoft.com/office/officeart/2005/8/layout/hierarchy6"/>
    <dgm:cxn modelId="{7A2D0F8F-51B5-4BC3-B9FB-E89462075B8F}" type="presParOf" srcId="{DDB3DA23-8C0E-4B70-A3B5-04B8C35CCF9F}" destId="{7630E2C9-8AE1-4729-BACA-FDB2DC6F2911}" srcOrd="0" destOrd="0" presId="urn:microsoft.com/office/officeart/2005/8/layout/hierarchy6"/>
    <dgm:cxn modelId="{17AAC866-72F6-4904-ABEF-53E89404DFCD}" type="presParOf" srcId="{7630E2C9-8AE1-4729-BACA-FDB2DC6F2911}" destId="{07C007B4-AAEB-44DA-B24B-2CD5110E9D91}" srcOrd="0" destOrd="0" presId="urn:microsoft.com/office/officeart/2005/8/layout/hierarchy6"/>
    <dgm:cxn modelId="{AF3D201A-D9A3-44A9-929B-EBAD3FF82AF3}" type="presParOf" srcId="{7630E2C9-8AE1-4729-BACA-FDB2DC6F2911}" destId="{859696AE-1E04-473A-8FB0-DC545D49609D}" srcOrd="1" destOrd="0" presId="urn:microsoft.com/office/officeart/2005/8/layout/hierarchy6"/>
    <dgm:cxn modelId="{811CA9B7-B1B2-4810-B114-A29C61AD3F25}" type="presParOf" srcId="{859696AE-1E04-473A-8FB0-DC545D49609D}" destId="{A5DD1102-87C1-4153-B891-43B6C336C18F}" srcOrd="0" destOrd="0" presId="urn:microsoft.com/office/officeart/2005/8/layout/hierarchy6"/>
    <dgm:cxn modelId="{C602BB44-4AFE-45A3-AD3A-0F4B75BFE30D}" type="presParOf" srcId="{859696AE-1E04-473A-8FB0-DC545D49609D}" destId="{79483D2B-BA86-4169-B263-8998FE39ED1E}" srcOrd="1" destOrd="0" presId="urn:microsoft.com/office/officeart/2005/8/layout/hierarchy6"/>
    <dgm:cxn modelId="{A0542C1F-4E15-480C-87D4-FFBABDE307F6}" type="presParOf" srcId="{79483D2B-BA86-4169-B263-8998FE39ED1E}" destId="{A7C30EE6-B93E-4F23-9790-585B1278F141}" srcOrd="0" destOrd="0" presId="urn:microsoft.com/office/officeart/2005/8/layout/hierarchy6"/>
    <dgm:cxn modelId="{D7948ED5-13FB-432D-B69A-819513DBEFB8}" type="presParOf" srcId="{79483D2B-BA86-4169-B263-8998FE39ED1E}" destId="{430E8F03-65D9-426C-BA46-675C311DCDB3}" srcOrd="1" destOrd="0" presId="urn:microsoft.com/office/officeart/2005/8/layout/hierarchy6"/>
    <dgm:cxn modelId="{29E64D8A-0DA9-42DB-ADDF-F90A0DE739CE}" type="presParOf" srcId="{430E8F03-65D9-426C-BA46-675C311DCDB3}" destId="{217088C6-D064-41CC-B44E-8D5C0FA4B6F1}" srcOrd="0" destOrd="0" presId="urn:microsoft.com/office/officeart/2005/8/layout/hierarchy6"/>
    <dgm:cxn modelId="{E7213805-EA17-4E84-9FDF-00724866CB5E}" type="presParOf" srcId="{430E8F03-65D9-426C-BA46-675C311DCDB3}" destId="{DC696B06-12F8-484A-A9FD-AEB7164B79B8}" srcOrd="1" destOrd="0" presId="urn:microsoft.com/office/officeart/2005/8/layout/hierarchy6"/>
    <dgm:cxn modelId="{6F0501DB-CED0-4B06-A5F5-215274BD97DE}" type="presParOf" srcId="{DC696B06-12F8-484A-A9FD-AEB7164B79B8}" destId="{009A3589-DFB3-4876-BBC8-ECA856D30395}" srcOrd="0" destOrd="0" presId="urn:microsoft.com/office/officeart/2005/8/layout/hierarchy6"/>
    <dgm:cxn modelId="{43CD2CD3-2B21-48B9-8A30-5866F8778A0D}" type="presParOf" srcId="{DC696B06-12F8-484A-A9FD-AEB7164B79B8}" destId="{D7438830-3D9C-4150-B239-2E89CDF5490F}" srcOrd="1" destOrd="0" presId="urn:microsoft.com/office/officeart/2005/8/layout/hierarchy6"/>
    <dgm:cxn modelId="{31B701DA-0A12-4424-B85A-79A4F2132BA3}" type="presParOf" srcId="{430E8F03-65D9-426C-BA46-675C311DCDB3}" destId="{E8FB9DC1-452B-4F87-9B97-AA0EFEF97DD1}" srcOrd="2" destOrd="0" presId="urn:microsoft.com/office/officeart/2005/8/layout/hierarchy6"/>
    <dgm:cxn modelId="{08061EC5-5CA8-48DB-A10C-D6C99A1CB84E}" type="presParOf" srcId="{430E8F03-65D9-426C-BA46-675C311DCDB3}" destId="{3CF73D59-DABF-4952-8C1C-D1E79836417F}" srcOrd="3" destOrd="0" presId="urn:microsoft.com/office/officeart/2005/8/layout/hierarchy6"/>
    <dgm:cxn modelId="{0510266A-288C-463E-A6B3-CF88D77AD881}" type="presParOf" srcId="{3CF73D59-DABF-4952-8C1C-D1E79836417F}" destId="{272BC79A-900E-44B6-AC51-9857F18847C5}" srcOrd="0" destOrd="0" presId="urn:microsoft.com/office/officeart/2005/8/layout/hierarchy6"/>
    <dgm:cxn modelId="{0352A1E0-82ED-4CAD-8E03-3697DF07C4CE}" type="presParOf" srcId="{3CF73D59-DABF-4952-8C1C-D1E79836417F}" destId="{6ACCF822-D46D-4EDB-A8CB-2903D649580A}" srcOrd="1" destOrd="0" presId="urn:microsoft.com/office/officeart/2005/8/layout/hierarchy6"/>
    <dgm:cxn modelId="{A5B0B83A-53C7-432C-AAF9-0FB1DAB1E011}" type="presParOf" srcId="{859696AE-1E04-473A-8FB0-DC545D49609D}" destId="{CB1FAB4C-6EEA-4BA7-835A-8260C53C1C1D}" srcOrd="2" destOrd="0" presId="urn:microsoft.com/office/officeart/2005/8/layout/hierarchy6"/>
    <dgm:cxn modelId="{9E380937-18CC-46B6-B813-2AE608B19DD6}" type="presParOf" srcId="{859696AE-1E04-473A-8FB0-DC545D49609D}" destId="{B0C9077C-EF93-4CFE-A73D-F0B4376C1CE2}" srcOrd="3" destOrd="0" presId="urn:microsoft.com/office/officeart/2005/8/layout/hierarchy6"/>
    <dgm:cxn modelId="{305176F9-AA20-4ECE-B59E-3B451A1B4F7A}" type="presParOf" srcId="{B0C9077C-EF93-4CFE-A73D-F0B4376C1CE2}" destId="{F0BE98D7-46A4-4797-813C-EFE118F933D4}" srcOrd="0" destOrd="0" presId="urn:microsoft.com/office/officeart/2005/8/layout/hierarchy6"/>
    <dgm:cxn modelId="{79D54D5E-0F81-4C9C-8481-03A9211EBECA}" type="presParOf" srcId="{B0C9077C-EF93-4CFE-A73D-F0B4376C1CE2}" destId="{4A737ADF-5357-4939-A0BA-2A5382FE7A71}" srcOrd="1" destOrd="0" presId="urn:microsoft.com/office/officeart/2005/8/layout/hierarchy6"/>
    <dgm:cxn modelId="{30AABD72-377C-4EA8-A111-6705B4FBC095}" type="presParOf" srcId="{4A737ADF-5357-4939-A0BA-2A5382FE7A71}" destId="{39D76F21-8B83-4676-9794-236A1719F669}" srcOrd="0" destOrd="0" presId="urn:microsoft.com/office/officeart/2005/8/layout/hierarchy6"/>
    <dgm:cxn modelId="{ED7FD8DA-F8AB-43C8-BECE-2B75E5BC34FE}" type="presParOf" srcId="{4A737ADF-5357-4939-A0BA-2A5382FE7A71}" destId="{6FF1EAC0-2246-463C-9A1B-467862E4C83A}" srcOrd="1" destOrd="0" presId="urn:microsoft.com/office/officeart/2005/8/layout/hierarchy6"/>
    <dgm:cxn modelId="{B0710DFA-F723-44E7-B7A2-9F16DE0AF5EB}" type="presParOf" srcId="{6FF1EAC0-2246-463C-9A1B-467862E4C83A}" destId="{852F0533-4469-46F9-8BFA-FC494646C41E}" srcOrd="0" destOrd="0" presId="urn:microsoft.com/office/officeart/2005/8/layout/hierarchy6"/>
    <dgm:cxn modelId="{8F912908-B2EB-4F97-A490-8F2E9093CB53}" type="presParOf" srcId="{6FF1EAC0-2246-463C-9A1B-467862E4C83A}" destId="{C556281B-1423-4D7F-92C5-931B2A254B46}" srcOrd="1" destOrd="0" presId="urn:microsoft.com/office/officeart/2005/8/layout/hierarchy6"/>
    <dgm:cxn modelId="{1987E957-4A92-4A25-ADAE-45C769986938}" type="presParOf" srcId="{4A737ADF-5357-4939-A0BA-2A5382FE7A71}" destId="{086619F0-28AA-4AFC-ACB8-D772FD04B175}" srcOrd="2" destOrd="0" presId="urn:microsoft.com/office/officeart/2005/8/layout/hierarchy6"/>
    <dgm:cxn modelId="{1768FC48-DDFB-47CD-B848-514E7E9C985A}" type="presParOf" srcId="{4A737ADF-5357-4939-A0BA-2A5382FE7A71}" destId="{D2C75E09-F14A-4719-BE66-873850B2BF78}" srcOrd="3" destOrd="0" presId="urn:microsoft.com/office/officeart/2005/8/layout/hierarchy6"/>
    <dgm:cxn modelId="{C746C3A0-FF81-4F05-90B2-FCD9F072FE01}" type="presParOf" srcId="{D2C75E09-F14A-4719-BE66-873850B2BF78}" destId="{AFE7965E-FA22-41F0-8DF9-C9D1A784332F}" srcOrd="0" destOrd="0" presId="urn:microsoft.com/office/officeart/2005/8/layout/hierarchy6"/>
    <dgm:cxn modelId="{4798DAB9-9536-45C8-A166-00B6A3C9B7D3}" type="presParOf" srcId="{D2C75E09-F14A-4719-BE66-873850B2BF78}" destId="{94268701-BB98-46FC-81C2-CA018B2BA4C1}" srcOrd="1" destOrd="0" presId="urn:microsoft.com/office/officeart/2005/8/layout/hierarchy6"/>
    <dgm:cxn modelId="{C8C44E5F-B242-4406-9EC1-0391C9DA6E29}" type="presParOf" srcId="{7A0A6D2B-E07F-49BB-905C-C71F68158C33}" destId="{534B3199-2ECD-4DE4-B6DC-4DA431D73EF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007B4-AAEB-44DA-B24B-2CD5110E9D91}">
      <dsp:nvSpPr>
        <dsp:cNvPr id="0" name=""/>
        <dsp:cNvSpPr/>
      </dsp:nvSpPr>
      <dsp:spPr>
        <a:xfrm>
          <a:off x="3738691" y="1258019"/>
          <a:ext cx="2132065" cy="6825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Stock Options</a:t>
          </a:r>
        </a:p>
      </dsp:txBody>
      <dsp:txXfrm>
        <a:off x="3758681" y="1278009"/>
        <a:ext cx="2092085" cy="642536"/>
      </dsp:txXfrm>
    </dsp:sp>
    <dsp:sp modelId="{A5DD1102-87C1-4153-B891-43B6C336C18F}">
      <dsp:nvSpPr>
        <dsp:cNvPr id="0" name=""/>
        <dsp:cNvSpPr/>
      </dsp:nvSpPr>
      <dsp:spPr>
        <a:xfrm>
          <a:off x="2361964" y="1940535"/>
          <a:ext cx="2442759" cy="329738"/>
        </a:xfrm>
        <a:custGeom>
          <a:avLst/>
          <a:gdLst/>
          <a:ahLst/>
          <a:cxnLst/>
          <a:rect l="0" t="0" r="0" b="0"/>
          <a:pathLst>
            <a:path>
              <a:moveTo>
                <a:pt x="2442759" y="0"/>
              </a:moveTo>
              <a:lnTo>
                <a:pt x="2442759" y="164869"/>
              </a:lnTo>
              <a:lnTo>
                <a:pt x="0" y="164869"/>
              </a:lnTo>
              <a:lnTo>
                <a:pt x="0" y="32973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C30EE6-B93E-4F23-9790-585B1278F141}">
      <dsp:nvSpPr>
        <dsp:cNvPr id="0" name=""/>
        <dsp:cNvSpPr/>
      </dsp:nvSpPr>
      <dsp:spPr>
        <a:xfrm>
          <a:off x="1314852" y="2270273"/>
          <a:ext cx="2094224" cy="76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Call options</a:t>
          </a:r>
        </a:p>
      </dsp:txBody>
      <dsp:txXfrm>
        <a:off x="1337256" y="2292677"/>
        <a:ext cx="2049416" cy="720121"/>
      </dsp:txXfrm>
    </dsp:sp>
    <dsp:sp modelId="{217088C6-D064-41CC-B44E-8D5C0FA4B6F1}">
      <dsp:nvSpPr>
        <dsp:cNvPr id="0" name=""/>
        <dsp:cNvSpPr/>
      </dsp:nvSpPr>
      <dsp:spPr>
        <a:xfrm>
          <a:off x="1213497" y="3035202"/>
          <a:ext cx="1148467" cy="310469"/>
        </a:xfrm>
        <a:custGeom>
          <a:avLst/>
          <a:gdLst/>
          <a:ahLst/>
          <a:cxnLst/>
          <a:rect l="0" t="0" r="0" b="0"/>
          <a:pathLst>
            <a:path>
              <a:moveTo>
                <a:pt x="1148467" y="0"/>
              </a:moveTo>
              <a:lnTo>
                <a:pt x="1148467" y="155234"/>
              </a:lnTo>
              <a:lnTo>
                <a:pt x="0" y="155234"/>
              </a:lnTo>
              <a:lnTo>
                <a:pt x="0" y="31046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A3589-DFB3-4876-BBC8-ECA856D30395}">
      <dsp:nvSpPr>
        <dsp:cNvPr id="0" name=""/>
        <dsp:cNvSpPr/>
      </dsp:nvSpPr>
      <dsp:spPr>
        <a:xfrm>
          <a:off x="70789" y="3345672"/>
          <a:ext cx="2285414" cy="76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+mj-lt"/>
            <a:cs typeface="Aparajita" panose="020B0604020202020204" pitchFamily="34" charset="0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European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>
              <a:latin typeface="+mj-lt"/>
            </a:rPr>
            <a:t>   </a:t>
          </a:r>
        </a:p>
      </dsp:txBody>
      <dsp:txXfrm>
        <a:off x="93193" y="3368076"/>
        <a:ext cx="2240606" cy="720121"/>
      </dsp:txXfrm>
    </dsp:sp>
    <dsp:sp modelId="{E8FB9DC1-452B-4F87-9B97-AA0EFEF97DD1}">
      <dsp:nvSpPr>
        <dsp:cNvPr id="0" name=""/>
        <dsp:cNvSpPr/>
      </dsp:nvSpPr>
      <dsp:spPr>
        <a:xfrm>
          <a:off x="2361964" y="3035202"/>
          <a:ext cx="1347907" cy="3822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106"/>
              </a:lnTo>
              <a:lnTo>
                <a:pt x="1347907" y="191106"/>
              </a:lnTo>
              <a:lnTo>
                <a:pt x="1347907" y="38221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2BC79A-900E-44B6-AC51-9857F18847C5}">
      <dsp:nvSpPr>
        <dsp:cNvPr id="0" name=""/>
        <dsp:cNvSpPr/>
      </dsp:nvSpPr>
      <dsp:spPr>
        <a:xfrm>
          <a:off x="2666792" y="3417415"/>
          <a:ext cx="2086158" cy="76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American</a:t>
          </a:r>
        </a:p>
      </dsp:txBody>
      <dsp:txXfrm>
        <a:off x="2689196" y="3439819"/>
        <a:ext cx="2041350" cy="720121"/>
      </dsp:txXfrm>
    </dsp:sp>
    <dsp:sp modelId="{CB1FAB4C-6EEA-4BA7-835A-8260C53C1C1D}">
      <dsp:nvSpPr>
        <dsp:cNvPr id="0" name=""/>
        <dsp:cNvSpPr/>
      </dsp:nvSpPr>
      <dsp:spPr>
        <a:xfrm>
          <a:off x="4804724" y="1940535"/>
          <a:ext cx="2406284" cy="345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954"/>
              </a:lnTo>
              <a:lnTo>
                <a:pt x="2406284" y="172954"/>
              </a:lnTo>
              <a:lnTo>
                <a:pt x="2406284" y="3459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E98D7-46A4-4797-813C-EFE118F933D4}">
      <dsp:nvSpPr>
        <dsp:cNvPr id="0" name=""/>
        <dsp:cNvSpPr/>
      </dsp:nvSpPr>
      <dsp:spPr>
        <a:xfrm>
          <a:off x="6127420" y="2286443"/>
          <a:ext cx="2167175" cy="76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Put options</a:t>
          </a:r>
        </a:p>
      </dsp:txBody>
      <dsp:txXfrm>
        <a:off x="6149824" y="2308847"/>
        <a:ext cx="2122367" cy="720121"/>
      </dsp:txXfrm>
    </dsp:sp>
    <dsp:sp modelId="{39D76F21-8B83-4676-9794-236A1719F669}">
      <dsp:nvSpPr>
        <dsp:cNvPr id="0" name=""/>
        <dsp:cNvSpPr/>
      </dsp:nvSpPr>
      <dsp:spPr>
        <a:xfrm>
          <a:off x="6063527" y="3051373"/>
          <a:ext cx="1147480" cy="372245"/>
        </a:xfrm>
        <a:custGeom>
          <a:avLst/>
          <a:gdLst/>
          <a:ahLst/>
          <a:cxnLst/>
          <a:rect l="0" t="0" r="0" b="0"/>
          <a:pathLst>
            <a:path>
              <a:moveTo>
                <a:pt x="1147480" y="0"/>
              </a:moveTo>
              <a:lnTo>
                <a:pt x="1147480" y="186122"/>
              </a:lnTo>
              <a:lnTo>
                <a:pt x="0" y="186122"/>
              </a:lnTo>
              <a:lnTo>
                <a:pt x="0" y="3722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2F0533-4469-46F9-8BFA-FC494646C41E}">
      <dsp:nvSpPr>
        <dsp:cNvPr id="0" name=""/>
        <dsp:cNvSpPr/>
      </dsp:nvSpPr>
      <dsp:spPr>
        <a:xfrm>
          <a:off x="5064078" y="3423618"/>
          <a:ext cx="1998898" cy="7045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European</a:t>
          </a:r>
        </a:p>
      </dsp:txBody>
      <dsp:txXfrm>
        <a:off x="5084713" y="3444253"/>
        <a:ext cx="1957628" cy="663268"/>
      </dsp:txXfrm>
    </dsp:sp>
    <dsp:sp modelId="{086619F0-28AA-4AFC-ACB8-D772FD04B175}">
      <dsp:nvSpPr>
        <dsp:cNvPr id="0" name=""/>
        <dsp:cNvSpPr/>
      </dsp:nvSpPr>
      <dsp:spPr>
        <a:xfrm>
          <a:off x="7211008" y="3051373"/>
          <a:ext cx="1095807" cy="336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448"/>
              </a:lnTo>
              <a:lnTo>
                <a:pt x="1095807" y="168448"/>
              </a:lnTo>
              <a:lnTo>
                <a:pt x="1095807" y="33689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E7965E-FA22-41F0-8DF9-C9D1A784332F}">
      <dsp:nvSpPr>
        <dsp:cNvPr id="0" name=""/>
        <dsp:cNvSpPr/>
      </dsp:nvSpPr>
      <dsp:spPr>
        <a:xfrm>
          <a:off x="7331444" y="3388271"/>
          <a:ext cx="1950742" cy="7649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85000"/>
                <a:shade val="98000"/>
                <a:satMod val="110000"/>
                <a:lumMod val="103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hade val="85000"/>
                <a:satMod val="105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0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15875" dir="5400000" algn="ctr" rotWithShape="0">
            <a:srgbClr val="000000">
              <a:alpha val="6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>
              <a:latin typeface="+mj-lt"/>
              <a:cs typeface="Aparajita" panose="020B0604020202020204" pitchFamily="34" charset="0"/>
            </a:rPr>
            <a:t>American</a:t>
          </a:r>
        </a:p>
      </dsp:txBody>
      <dsp:txXfrm>
        <a:off x="7353848" y="3410675"/>
        <a:ext cx="1905934" cy="7201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5EF50-039A-4B93-976A-09FED4CA0718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19EEF-4A2D-43FC-9EBE-3B98F8BCE8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70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7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As soon</a:t>
            </a:r>
            <a:r>
              <a:rPr lang="en-IN" baseline="0" dirty="0"/>
              <a:t> as the option approaches expiry the error increases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19EEF-4A2D-43FC-9EBE-3B98F8BCE80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761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288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9FC00-8996-4859-81B1-9682BF78343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7235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19EEF-4A2D-43FC-9EBE-3B98F8BCE80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989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19EEF-4A2D-43FC-9EBE-3B98F8BCE80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32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The variables are-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C = Call Price of stock option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S = Current Stock price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X = Exercise price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T = Time remaining until expiration, expressed as a percent of a year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r = Current continuously compounded risk-free interest rate</a:t>
            </a:r>
          </a:p>
          <a:p>
            <a:r>
              <a:rPr lang="en-IN" dirty="0">
                <a:latin typeface="Aparajita" panose="020B0604020202020204" pitchFamily="34" charset="0"/>
                <a:cs typeface="Aparajita" panose="020B0604020202020204" pitchFamily="34" charset="0"/>
              </a:rPr>
              <a:t>б = The instantaneous standard deviation of stock’s return.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19EEF-4A2D-43FC-9EBE-3B98F8BCE80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16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3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PROPORGATION</a:t>
            </a:r>
            <a:r>
              <a:rPr lang="en-US" baseline="0" dirty="0"/>
              <a:t> ALGORITHM WITH 30% CROSS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119EEF-4A2D-43FC-9EBE-3B98F8BCE803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939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0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60" y="2166365"/>
            <a:ext cx="11471565" cy="1739347"/>
          </a:xfrm>
        </p:spPr>
        <p:txBody>
          <a:bodyPr tIns="45718" bIns="45718" anchor="ctr">
            <a:normAutofit/>
          </a:bodyPr>
          <a:lstStyle>
            <a:lvl1pPr algn="ctr">
              <a:lnSpc>
                <a:spcPct val="80000"/>
              </a:lnSpc>
              <a:defRPr sz="6000" spc="15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4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2000"/>
            </a:lvl3pPr>
            <a:lvl4pPr marL="1371498" indent="0" algn="ctr">
              <a:buNone/>
              <a:defRPr sz="2000"/>
            </a:lvl4pPr>
            <a:lvl5pPr marL="1828664" indent="0" algn="ctr">
              <a:buNone/>
              <a:defRPr sz="2000"/>
            </a:lvl5pPr>
            <a:lvl6pPr marL="2285830" indent="0" algn="ctr">
              <a:buNone/>
              <a:defRPr sz="2000"/>
            </a:lvl6pPr>
            <a:lvl7pPr marL="2742994" indent="0" algn="ctr">
              <a:buNone/>
              <a:defRPr sz="2000"/>
            </a:lvl7pPr>
            <a:lvl8pPr marL="3200160" indent="0" algn="ctr">
              <a:buNone/>
              <a:defRPr sz="2000"/>
            </a:lvl8pPr>
            <a:lvl9pPr marL="365732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153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0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7" y="274637"/>
            <a:ext cx="2402380" cy="5897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274637"/>
            <a:ext cx="7973291" cy="5897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3" y="6422856"/>
            <a:ext cx="2743196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6" y="6422856"/>
            <a:ext cx="4279669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53" y="6422856"/>
            <a:ext cx="879759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47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28700" y="1089721"/>
            <a:ext cx="10305600" cy="2775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8068" y="2929019"/>
            <a:ext cx="12125397" cy="3929100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8068" y="4479971"/>
            <a:ext cx="12125397" cy="2378148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9733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9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597693" y="891923"/>
            <a:ext cx="10363200" cy="15464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597693" y="2113513"/>
            <a:ext cx="10363200" cy="10464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38068" y="2929019"/>
            <a:ext cx="12125397" cy="3929100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38068" y="4479971"/>
            <a:ext cx="12125397" cy="2378148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5847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33" y="1439200"/>
            <a:ext cx="12192000" cy="54188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2226467" y="2476000"/>
            <a:ext cx="7739200" cy="3655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558731" algn="ctr" rtl="0">
              <a:spcBef>
                <a:spcPts val="8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1219050" lvl="1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828573" lvl="2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2438098" lvl="3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3047620" lvl="4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3657143" lvl="5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4266667" lvl="6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4876191" lvl="7" indent="-558731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5485718" lvl="8" indent="-558731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2" name="Google Shape;222;p4"/>
          <p:cNvSpPr/>
          <p:nvPr/>
        </p:nvSpPr>
        <p:spPr>
          <a:xfrm>
            <a:off x="0" y="5349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4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26" name="Google Shape;226;p5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38068" y="5814670"/>
            <a:ext cx="12125397" cy="104356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507938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050" lvl="1" indent="-507938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573" lvl="2" indent="-507938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098" lvl="3" indent="-507938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620" lvl="4" indent="-507938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143" lvl="5" indent="-507938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6667" lvl="6" indent="-507938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191" lvl="7" indent="-507938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5718" lvl="8" indent="-507938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974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507938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050" lvl="1" indent="-507938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573" lvl="2" indent="-507938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098" lvl="3" indent="-507938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620" lvl="4" indent="-507938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143" lvl="5" indent="-507938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6667" lvl="6" indent="-507938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191" lvl="7" indent="-507938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5718" lvl="8" indent="-507938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015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37" name="Google Shape;337;p7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38068" y="5814670"/>
            <a:ext cx="12125397" cy="104356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986233" y="1624012"/>
            <a:ext cx="4974400" cy="380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74073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050" lvl="1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573" lvl="2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098" lvl="3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620" lvl="4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143" lvl="5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6667" lvl="6" indent="-474073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191" lvl="7" indent="-474073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5718" lvl="8" indent="-474073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6259996" y="1624012"/>
            <a:ext cx="4974400" cy="38052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74073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050" lvl="1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573" lvl="2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098" lvl="3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620" lvl="4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143" lvl="5" indent="-474073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6667" lvl="6" indent="-474073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191" lvl="7" indent="-474073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5718" lvl="8" indent="-474073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5406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45" name="Google Shape;445;p8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38068" y="5814670"/>
            <a:ext cx="12125397" cy="104356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986233" y="1647831"/>
            <a:ext cx="3303200" cy="3757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050" lvl="1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573" lvl="2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098" lvl="3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620" lvl="4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143" lvl="5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667" lvl="6" indent="-4571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191" lvl="7" indent="-457143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718" lvl="8" indent="-457143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4458717" y="1647831"/>
            <a:ext cx="3303200" cy="3757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050" lvl="1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573" lvl="2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098" lvl="3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620" lvl="4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143" lvl="5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667" lvl="6" indent="-4571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191" lvl="7" indent="-457143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718" lvl="8" indent="-457143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7931203" y="1647831"/>
            <a:ext cx="3303200" cy="37576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457143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050" lvl="1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573" lvl="2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098" lvl="3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620" lvl="4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143" lvl="5" indent="-457143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667" lvl="6" indent="-457143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191" lvl="7" indent="-457143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718" lvl="8" indent="-457143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192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54" name="Google Shape;554;p9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38068" y="5814670"/>
            <a:ext cx="12125397" cy="104356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3047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88502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33" y="-15833"/>
            <a:ext cx="12192000" cy="1097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986233" y="-1"/>
            <a:ext cx="10248000" cy="955200"/>
          </a:xfrm>
          <a:prstGeom prst="rect">
            <a:avLst/>
          </a:prstGeom>
        </p:spPr>
        <p:txBody>
          <a:bodyPr spcFirstLastPara="1" wrap="square" lIns="121886" tIns="121886" rIns="121886" bIns="121886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9382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33" y="5772000"/>
            <a:ext cx="12192000" cy="1086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738200" y="5994936"/>
            <a:ext cx="10715600" cy="692800"/>
          </a:xfrm>
          <a:prstGeom prst="rect">
            <a:avLst/>
          </a:prstGeom>
        </p:spPr>
        <p:txBody>
          <a:bodyPr spcFirstLastPara="1" wrap="square" lIns="121886" tIns="121886" rIns="121886" bIns="121886" anchor="t" anchorCtr="0"/>
          <a:lstStyle>
            <a:lvl1pPr marL="609523" lvl="0" indent="-304760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9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0576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1820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38068" y="5814670"/>
            <a:ext cx="12125397" cy="104356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900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10133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 with frame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233" y="0"/>
            <a:ext cx="12192000" cy="68580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659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28700" y="1089721"/>
            <a:ext cx="10305600" cy="27756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8068" y="2929019"/>
            <a:ext cx="12125397" cy="3929100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8068" y="4479971"/>
            <a:ext cx="12125397" cy="2378148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9733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921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597693" y="891923"/>
            <a:ext cx="10363200" cy="15464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597693" y="2113513"/>
            <a:ext cx="10363200" cy="10464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38068" y="2929019"/>
            <a:ext cx="12125397" cy="3929100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38068" y="4479971"/>
            <a:ext cx="12125397" cy="2378148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5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33" y="1439200"/>
            <a:ext cx="12192000" cy="54188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2226467" y="2476000"/>
            <a:ext cx="7739200" cy="36556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558759" algn="ctr" rtl="0">
              <a:spcBef>
                <a:spcPts val="8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1219110" lvl="1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828664" lvl="2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2438218" lvl="3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3047772" lvl="4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3657327" lvl="5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4266880" lvl="6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4876435" lvl="7" indent="-558759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5485990" lvl="8" indent="-558759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2" name="Google Shape;222;p4"/>
          <p:cNvSpPr/>
          <p:nvPr/>
        </p:nvSpPr>
        <p:spPr>
          <a:xfrm>
            <a:off x="0" y="5349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354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26" name="Google Shape;226;p5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38068" y="5814668"/>
            <a:ext cx="12125397" cy="104356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2" tIns="121892" rIns="121892" bIns="121892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507962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10" lvl="1" indent="-507962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664" lvl="2" indent="-507962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218" lvl="3" indent="-507962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772" lvl="4" indent="-507962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327" lvl="5" indent="-507962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6880" lvl="6" indent="-507962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435" lvl="7" indent="-507962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5990" lvl="8" indent="-507962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1605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507962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10" lvl="1" indent="-507962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664" lvl="2" indent="-507962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218" lvl="3" indent="-507962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772" lvl="4" indent="-507962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327" lvl="5" indent="-507962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6880" lvl="6" indent="-507962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435" lvl="7" indent="-507962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5990" lvl="8" indent="-507962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903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2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8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1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92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37" name="Google Shape;337;p7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38068" y="5814668"/>
            <a:ext cx="12125397" cy="104356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2" tIns="121892" rIns="121892" bIns="121892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986233" y="1624012"/>
            <a:ext cx="4974400" cy="3805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474097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110" lvl="1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664" lvl="2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218" lvl="3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772" lvl="4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327" lvl="5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6880" lvl="6" indent="-474097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435" lvl="7" indent="-474097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5990" lvl="8" indent="-474097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6259996" y="1624012"/>
            <a:ext cx="4974400" cy="38052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474097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110" lvl="1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664" lvl="2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218" lvl="3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772" lvl="4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327" lvl="5" indent="-474097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6880" lvl="6" indent="-474097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435" lvl="7" indent="-474097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5990" lvl="8" indent="-474097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9936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45" name="Google Shape;445;p8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38068" y="5814668"/>
            <a:ext cx="12125397" cy="104356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2" tIns="121892" rIns="121892" bIns="121892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986233" y="1647831"/>
            <a:ext cx="3303200" cy="37576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457167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10" lvl="1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664" lvl="2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218" lvl="3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772" lvl="4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327" lvl="5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880" lvl="6" indent="-45716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435" lvl="7" indent="-45716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990" lvl="8" indent="-45716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4458717" y="1647831"/>
            <a:ext cx="3303200" cy="37576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457167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10" lvl="1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664" lvl="2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218" lvl="3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772" lvl="4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327" lvl="5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880" lvl="6" indent="-45716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435" lvl="7" indent="-45716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990" lvl="8" indent="-45716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7931203" y="1647831"/>
            <a:ext cx="3303200" cy="37576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457167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10" lvl="1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664" lvl="2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218" lvl="3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772" lvl="4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327" lvl="5" indent="-457167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6880" lvl="6" indent="-457167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435" lvl="7" indent="-457167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5990" lvl="8" indent="-457167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0402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54" name="Google Shape;554;p9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38068" y="5814668"/>
            <a:ext cx="12125397" cy="104356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2" tIns="121892" rIns="121892" bIns="121892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0202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33" y="-15833"/>
            <a:ext cx="12192000" cy="1097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986233" y="-1"/>
            <a:ext cx="10248000" cy="955200"/>
          </a:xfrm>
          <a:prstGeom prst="rect">
            <a:avLst/>
          </a:prstGeom>
        </p:spPr>
        <p:txBody>
          <a:bodyPr spcFirstLastPara="1" wrap="square" lIns="121892" tIns="121892" rIns="121892" bIns="121892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3914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33" y="5772000"/>
            <a:ext cx="12192000" cy="1086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738200" y="5994936"/>
            <a:ext cx="10715600" cy="692800"/>
          </a:xfrm>
          <a:prstGeom prst="rect">
            <a:avLst/>
          </a:prstGeom>
        </p:spPr>
        <p:txBody>
          <a:bodyPr spcFirstLastPara="1" wrap="square" lIns="121892" tIns="121892" rIns="121892" bIns="121892" anchor="t" anchorCtr="0"/>
          <a:lstStyle>
            <a:lvl1pPr marL="609555" lvl="0" indent="-304776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9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536807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06529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38068" y="5134089"/>
            <a:ext cx="12125397" cy="1724139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38068" y="5814668"/>
            <a:ext cx="12125397" cy="104356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4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4772001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36245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 with frame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233" y="0"/>
            <a:ext cx="12192000" cy="68580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51367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28700" y="1089721"/>
            <a:ext cx="10305600" cy="2775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7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8067" y="2929019"/>
            <a:ext cx="12125397" cy="3929100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38067" y="4479971"/>
            <a:ext cx="12125397" cy="2378148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9733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4169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597693" y="891923"/>
            <a:ext cx="10363200" cy="15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597693" y="2113513"/>
            <a:ext cx="10363200" cy="1046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24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38067" y="2929019"/>
            <a:ext cx="12125397" cy="3929100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38067" y="4479971"/>
            <a:ext cx="12125397" cy="2378148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8240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0378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33" y="1439200"/>
            <a:ext cx="12192000" cy="54188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2226467" y="2476000"/>
            <a:ext cx="7739200" cy="3655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4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22" name="Google Shape;222;p4"/>
          <p:cNvSpPr/>
          <p:nvPr/>
        </p:nvSpPr>
        <p:spPr>
          <a:xfrm>
            <a:off x="0" y="534917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4896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226" name="Google Shape;226;p5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05844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6646867" y="200"/>
            <a:ext cx="5545200" cy="6858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603632" y="827893"/>
            <a:ext cx="5313600" cy="1143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603636" y="1883571"/>
            <a:ext cx="5313600" cy="4131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1219170" lvl="1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828754" lvl="2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2438339" lvl="3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3047924" lvl="4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3657509" lvl="5" indent="-507987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4267093" lvl="6" indent="-507987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4876678" lvl="7" indent="-507987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5486263" lvl="8" indent="-507987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42353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337" name="Google Shape;337;p7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986233" y="1624012"/>
            <a:ext cx="4974400" cy="380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6259996" y="1624012"/>
            <a:ext cx="4974400" cy="38052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7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-"/>
              <a:defRPr sz="2700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700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700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7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84326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445" name="Google Shape;445;p8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547" name="Google Shape;547;p8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8"/>
          <p:cNvSpPr txBox="1">
            <a:spLocks noGrp="1"/>
          </p:cNvSpPr>
          <p:nvPr>
            <p:ph type="body" idx="1"/>
          </p:nvPr>
        </p:nvSpPr>
        <p:spPr>
          <a:xfrm>
            <a:off x="986233" y="1647831"/>
            <a:ext cx="3303200" cy="3757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49" name="Google Shape;549;p8"/>
          <p:cNvSpPr txBox="1">
            <a:spLocks noGrp="1"/>
          </p:cNvSpPr>
          <p:nvPr>
            <p:ph type="body" idx="2"/>
          </p:nvPr>
        </p:nvSpPr>
        <p:spPr>
          <a:xfrm>
            <a:off x="4458717" y="1647831"/>
            <a:ext cx="3303200" cy="3757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0" name="Google Shape;550;p8"/>
          <p:cNvSpPr txBox="1">
            <a:spLocks noGrp="1"/>
          </p:cNvSpPr>
          <p:nvPr>
            <p:ph type="body" idx="3"/>
          </p:nvPr>
        </p:nvSpPr>
        <p:spPr>
          <a:xfrm>
            <a:off x="7931203" y="1647831"/>
            <a:ext cx="3303200" cy="3757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51" name="Google Shape;551;p8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95993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33" y="0"/>
            <a:ext cx="12192000" cy="1451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grpSp>
        <p:nvGrpSpPr>
          <p:cNvPr id="554" name="Google Shape;554;p9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18973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 only no graph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33" y="-15833"/>
            <a:ext cx="12192000" cy="10976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986233" y="-1"/>
            <a:ext cx="10248000" cy="955200"/>
          </a:xfrm>
          <a:prstGeom prst="rect">
            <a:avLst/>
          </a:prstGeom>
        </p:spPr>
        <p:txBody>
          <a:bodyPr spcFirstLastPara="1" wrap="square" lIns="121897" tIns="121897" rIns="121897" bIns="121897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041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33" y="5772000"/>
            <a:ext cx="12192000" cy="10860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738200" y="5994936"/>
            <a:ext cx="10715600" cy="692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/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None/>
              <a:defRPr sz="19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6904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0501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38067" y="5134087"/>
            <a:ext cx="12125397" cy="1724139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38067" y="5814665"/>
            <a:ext cx="12125397" cy="104356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4772000"/>
            <a:ext cx="12192000" cy="1724075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186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3"/>
            <a:ext cx="4754880" cy="743095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7"/>
            <a:ext cx="4754880" cy="356616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1" y="1913473"/>
            <a:ext cx="4754880" cy="743095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1" y="2656564"/>
            <a:ext cx="4754880" cy="3566160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8890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frame">
  <p:cSld name="Blank with frame"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233" y="0"/>
            <a:ext cx="12192000" cy="6858000"/>
          </a:xfrm>
          <a:prstGeom prst="frame">
            <a:avLst>
              <a:gd name="adj1" fmla="val 5397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74" name="Google Shape;774;p14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82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581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59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5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90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9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675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5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34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9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02269" y="6422856"/>
            <a:ext cx="3000895" cy="365125"/>
          </a:xfrm>
          <a:prstGeom prst="rect">
            <a:avLst/>
          </a:prstGeom>
        </p:spPr>
        <p:txBody>
          <a:bodyPr/>
          <a:lstStyle/>
          <a:p>
            <a:fld id="{60418A8C-48DA-4CD7-8CD4-B9169036CCF2}" type="datetimeFigureOut">
              <a:rPr lang="en-IN" smtClean="0"/>
              <a:t>28-03-2019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596471" y="6422856"/>
            <a:ext cx="504444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8927" y="6422856"/>
            <a:ext cx="946264" cy="365125"/>
          </a:xfrm>
          <a:prstGeom prst="rect">
            <a:avLst/>
          </a:prstGeom>
        </p:spPr>
        <p:txBody>
          <a:bodyPr/>
          <a:lstStyle/>
          <a:p>
            <a:fld id="{29105B5B-3C25-4066-A9E2-2C108CDD49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13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34" tIns="45718" rIns="91434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4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32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66" indent="-182866" algn="l" defTabSz="914332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50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32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16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199" indent="-182866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504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690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878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066" indent="-228584" algn="l" defTabSz="914332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900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6" tIns="121886" rIns="121886" bIns="121886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900" kern="0" smtClean="0"/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sz="1900" kern="0"/>
          </a:p>
        </p:txBody>
      </p:sp>
    </p:spTree>
    <p:extLst>
      <p:ext uri="{BB962C8B-B14F-4D97-AF65-F5344CB8AC3E}">
        <p14:creationId xmlns:p14="http://schemas.microsoft.com/office/powerpoint/2010/main" val="2004131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/>
          <a:p>
            <a:pPr defTabSz="914354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2" tIns="121892" rIns="121892" bIns="121892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2" tIns="121892" rIns="121892" bIns="121892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2" tIns="121892" rIns="121892" bIns="121892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defTabSz="914354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914354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0413738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2192000" cy="6857984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86233" y="535000"/>
            <a:ext cx="102480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448767" y="-15833"/>
            <a:ext cx="743200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defTabSz="914400"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 smtClean="0"/>
              <a:pPr defTabSz="914400">
                <a:buClr>
                  <a:srgbClr val="000000"/>
                </a:buClr>
                <a:buFont typeface="Arial"/>
                <a:buNone/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6937364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9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3.wdp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711200" y="584200"/>
            <a:ext cx="10305600" cy="2775600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Autofit/>
          </a:bodyPr>
          <a:lstStyle/>
          <a:p>
            <a:pPr algn="ctr"/>
            <a:r>
              <a:rPr lang="en-US" cap="small" dirty="0">
                <a:latin typeface="PMingLiU" pitchFamily="18" charset="-120"/>
                <a:ea typeface="PMingLiU" pitchFamily="18" charset="-120"/>
              </a:rPr>
              <a:t>Investigating option pricing model</a:t>
            </a:r>
            <a:endParaRPr cap="small" dirty="0">
              <a:latin typeface="PMingLiU" pitchFamily="18" charset="-120"/>
              <a:ea typeface="PMingLiU" pitchFamily="18" charset="-12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32334" y="5116248"/>
            <a:ext cx="3048000" cy="1585045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Nevina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</a:t>
            </a: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Dalal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(A004)</a:t>
            </a:r>
          </a:p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Aanchal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</a:t>
            </a: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Gaggar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(A010)</a:t>
            </a:r>
          </a:p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Aditya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</a:t>
            </a: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Jani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(A012)</a:t>
            </a:r>
          </a:p>
          <a:p>
            <a:pPr algn="r">
              <a:buClr>
                <a:srgbClr val="000000"/>
              </a:buClr>
              <a:buFont typeface="Arial"/>
              <a:buNone/>
            </a:pP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Sharvari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 </a:t>
            </a:r>
            <a:r>
              <a:rPr lang="en-US" b="1" kern="0" dirty="0" err="1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Gokhale</a:t>
            </a:r>
            <a:r>
              <a:rPr lang="en-US" b="1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(A031</a:t>
            </a:r>
            <a:r>
              <a:rPr lang="en-US" kern="0" dirty="0">
                <a:solidFill>
                  <a:srgbClr val="FFFFFF"/>
                </a:solidFill>
                <a:latin typeface="PMingLiU" panose="02020500000000000000" pitchFamily="18" charset="-120"/>
                <a:ea typeface="PMingLiU" panose="02020500000000000000" pitchFamily="18" charset="-120"/>
                <a:cs typeface="Arial"/>
                <a:sym typeface="Arial"/>
              </a:rPr>
              <a:t>)</a:t>
            </a:r>
          </a:p>
          <a:p>
            <a:pPr>
              <a:buClr>
                <a:srgbClr val="000000"/>
              </a:buClr>
              <a:buFont typeface="Arial"/>
              <a:buNone/>
            </a:pPr>
            <a:endParaRPr lang="en-US" kern="0" dirty="0">
              <a:solidFill>
                <a:srgbClr val="FFFFFF"/>
              </a:solidFill>
              <a:latin typeface="PMingLiU" panose="02020500000000000000" pitchFamily="18" charset="-120"/>
              <a:ea typeface="PMingLiU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216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38285"/>
              </p:ext>
            </p:extLst>
          </p:nvPr>
        </p:nvGraphicFramePr>
        <p:xfrm>
          <a:off x="2055180" y="1957794"/>
          <a:ext cx="2890042" cy="457029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5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50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8723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Tata Motors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19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Symbol" panose="05050102010706020507" pitchFamily="18" charset="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0.283094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S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424.45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R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0.0625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K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440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T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0.073171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D1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-0.37185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N(D1)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0.355002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D2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-0.44843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>
                          <a:effectLst/>
                        </a:rPr>
                        <a:t>N(D2)</a:t>
                      </a:r>
                      <a:endParaRPr lang="en-IN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0.326922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C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7.491156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346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Quoted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8.75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914405"/>
              </p:ext>
            </p:extLst>
          </p:nvPr>
        </p:nvGraphicFramePr>
        <p:xfrm>
          <a:off x="6516453" y="1973653"/>
          <a:ext cx="2795498" cy="45497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97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77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SBI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0.428729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307.1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0.016375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0.506532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-0.0996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0.460332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13.50419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97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Quoted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8.85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9EDF881-F72E-4283-9920-DBCA64FEC141}"/>
              </a:ext>
            </a:extLst>
          </p:cNvPr>
          <p:cNvSpPr txBox="1">
            <a:spLocks/>
          </p:cNvSpPr>
          <p:nvPr/>
        </p:nvSpPr>
        <p:spPr>
          <a:xfrm>
            <a:off x="-101601" y="934884"/>
            <a:ext cx="8269530" cy="881157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BLACK SCHOLES SUMMARY</a:t>
            </a:r>
          </a:p>
        </p:txBody>
      </p:sp>
    </p:spTree>
    <p:extLst>
      <p:ext uri="{BB962C8B-B14F-4D97-AF65-F5344CB8AC3E}">
        <p14:creationId xmlns:p14="http://schemas.microsoft.com/office/powerpoint/2010/main" val="31284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187472"/>
              </p:ext>
            </p:extLst>
          </p:nvPr>
        </p:nvGraphicFramePr>
        <p:xfrm>
          <a:off x="6701274" y="1955919"/>
          <a:ext cx="2776582" cy="46058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8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297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Tata Steel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0.228156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722.2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-0.72167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0.235249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-0.78338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0.216701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5.955949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Quoted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A5BF38E-2C53-4824-9B28-106507D57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19985"/>
              </p:ext>
            </p:extLst>
          </p:nvPr>
        </p:nvGraphicFramePr>
        <p:xfrm>
          <a:off x="2068759" y="1955919"/>
          <a:ext cx="2776582" cy="46058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388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8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297">
                <a:tc grid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Reliance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909.75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0.073171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-0.44528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N(D1)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0.328059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-0.50453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N(D2)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0.306946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11.2393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2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Quoted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6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17.75</a:t>
                      </a:r>
                    </a:p>
                  </a:txBody>
                  <a:tcPr marL="9525" marR="9525" marT="9525" marB="0" anchor="b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A3AE709A-039F-4E26-BC7B-167DACFC98EB}"/>
              </a:ext>
            </a:extLst>
          </p:cNvPr>
          <p:cNvSpPr txBox="1">
            <a:spLocks/>
          </p:cNvSpPr>
          <p:nvPr/>
        </p:nvSpPr>
        <p:spPr>
          <a:xfrm>
            <a:off x="0" y="884084"/>
            <a:ext cx="8184864" cy="881157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BLACK SCHOLES SUMMARY</a:t>
            </a:r>
          </a:p>
        </p:txBody>
      </p:sp>
    </p:spTree>
    <p:extLst>
      <p:ext uri="{BB962C8B-B14F-4D97-AF65-F5344CB8AC3E}">
        <p14:creationId xmlns:p14="http://schemas.microsoft.com/office/powerpoint/2010/main" val="171135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55087"/>
              </p:ext>
            </p:extLst>
          </p:nvPr>
        </p:nvGraphicFramePr>
        <p:xfrm>
          <a:off x="5784981" y="2204583"/>
          <a:ext cx="5756985" cy="23060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1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2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5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IN" sz="1900" b="1" u="none" strike="noStrike" dirty="0">
                          <a:effectLst/>
                        </a:rPr>
                        <a:t>MAPE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6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Volatility--&gt;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0.15-0.25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0.25-0.35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0.35 and more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2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900" b="1" u="none" strike="noStrike" dirty="0">
                          <a:effectLst/>
                        </a:rPr>
                        <a:t>Volatile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1" u="none" strike="noStrike" dirty="0">
                          <a:effectLst/>
                        </a:rPr>
                        <a:t>Tata motors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 ---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70.83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95.18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2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1" u="none" strike="noStrike" dirty="0">
                          <a:effectLst/>
                        </a:rPr>
                        <a:t>SBI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  ---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16.57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49.23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1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900" b="1" u="none" strike="noStrike" dirty="0">
                          <a:effectLst/>
                        </a:rPr>
                        <a:t>Non-Volatile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1" u="none" strike="noStrike" dirty="0">
                          <a:effectLst/>
                        </a:rPr>
                        <a:t>Reliance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29.25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17.58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  ---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1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b="1" u="none" strike="noStrike" dirty="0">
                          <a:effectLst/>
                        </a:rPr>
                        <a:t>Tata Steel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16.26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>
                          <a:effectLst/>
                        </a:rPr>
                        <a:t>29.64</a:t>
                      </a:r>
                      <a:endParaRPr lang="en-IN" sz="13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18.52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64844" y="5498179"/>
            <a:ext cx="4650263" cy="101566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endParaRPr lang="en-IN" sz="2000" dirty="0">
              <a:latin typeface="+mj-lt"/>
              <a:cs typeface="Aparajita" panose="020B0604020202020204" pitchFamily="34" charset="0"/>
            </a:endParaRPr>
          </a:p>
          <a:p>
            <a:endParaRPr lang="en-IN" sz="2000" dirty="0">
              <a:latin typeface="+mj-lt"/>
              <a:cs typeface="Aparajita" panose="020B0604020202020204" pitchFamily="34" charset="0"/>
            </a:endParaRPr>
          </a:p>
          <a:p>
            <a:endParaRPr lang="en-IN" sz="2000" dirty="0">
              <a:latin typeface="+mj-lt"/>
              <a:cs typeface="Aparajit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5F2A40-4D3B-4BBE-83D6-EAF893D2C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065906"/>
              </p:ext>
            </p:extLst>
          </p:nvPr>
        </p:nvGraphicFramePr>
        <p:xfrm>
          <a:off x="499515" y="2226441"/>
          <a:ext cx="4715762" cy="222920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515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5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08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b="1" u="none" strike="noStrike" dirty="0">
                          <a:effectLst/>
                        </a:rPr>
                        <a:t>MSE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b="1" u="none" strike="noStrike" dirty="0">
                          <a:effectLst/>
                        </a:rPr>
                        <a:t>MAPE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5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Tata Motors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3.17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75.35</a:t>
                      </a:r>
                      <a:endParaRPr lang="en-IN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5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SBI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5.42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28.51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5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Reliance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36.15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26.82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40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Tata steel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7.56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300" u="none" strike="noStrike" dirty="0">
                          <a:effectLst/>
                        </a:rPr>
                        <a:t>20.62</a:t>
                      </a:r>
                      <a:endParaRPr lang="en-IN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D9CBB6A-68C7-4076-850F-333854CC4EA1}"/>
              </a:ext>
            </a:extLst>
          </p:cNvPr>
          <p:cNvSpPr txBox="1">
            <a:spLocks/>
          </p:cNvSpPr>
          <p:nvPr/>
        </p:nvSpPr>
        <p:spPr>
          <a:xfrm>
            <a:off x="-152407" y="1000822"/>
            <a:ext cx="4868334" cy="729752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cap="small" dirty="0">
                <a:solidFill>
                  <a:schemeClr val="bg1"/>
                </a:solidFill>
              </a:rPr>
              <a:t>Error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1264845" y="4894038"/>
            <a:ext cx="8485646" cy="969492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r>
              <a:rPr lang="en-IN" dirty="0">
                <a:latin typeface="+mj-lt"/>
                <a:cs typeface="Aparajita" panose="020B0604020202020204" pitchFamily="34" charset="0"/>
              </a:rPr>
              <a:t>For </a:t>
            </a:r>
            <a:r>
              <a:rPr lang="en-IN" b="1" dirty="0">
                <a:latin typeface="+mj-lt"/>
                <a:cs typeface="Aparajita" panose="020B0604020202020204" pitchFamily="34" charset="0"/>
              </a:rPr>
              <a:t>Tata Motors and SBI</a:t>
            </a:r>
            <a:r>
              <a:rPr lang="en-IN" dirty="0">
                <a:latin typeface="+mj-lt"/>
                <a:cs typeface="Aparajita" panose="020B0604020202020204" pitchFamily="34" charset="0"/>
              </a:rPr>
              <a:t>: With increase in volatility, mispricing of the option price increases as the MAPE value can be seen increasing.</a:t>
            </a:r>
          </a:p>
          <a:p>
            <a:endParaRPr lang="en-IN" dirty="0">
              <a:latin typeface="+mj-lt"/>
              <a:cs typeface="Aparajita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64844" y="5863530"/>
            <a:ext cx="8485646" cy="384717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r>
              <a:rPr lang="en-IN" dirty="0">
                <a:latin typeface="+mj-lt"/>
                <a:cs typeface="Aparajita" panose="020B0604020202020204" pitchFamily="34" charset="0"/>
              </a:rPr>
              <a:t>For </a:t>
            </a:r>
            <a:r>
              <a:rPr lang="en-IN" b="1" dirty="0">
                <a:latin typeface="+mj-lt"/>
                <a:cs typeface="Aparajita" panose="020B0604020202020204" pitchFamily="34" charset="0"/>
              </a:rPr>
              <a:t>Reliance and Tata Steel</a:t>
            </a:r>
            <a:r>
              <a:rPr lang="en-IN" dirty="0">
                <a:latin typeface="+mj-lt"/>
                <a:cs typeface="Aparajita" panose="020B0604020202020204" pitchFamily="34" charset="0"/>
              </a:rPr>
              <a:t>: There is no significant change in the value of MAPE.</a:t>
            </a:r>
          </a:p>
        </p:txBody>
      </p:sp>
    </p:spTree>
    <p:extLst>
      <p:ext uri="{BB962C8B-B14F-4D97-AF65-F5344CB8AC3E}">
        <p14:creationId xmlns:p14="http://schemas.microsoft.com/office/powerpoint/2010/main" val="23259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95192"/>
              </p:ext>
            </p:extLst>
          </p:nvPr>
        </p:nvGraphicFramePr>
        <p:xfrm>
          <a:off x="1149587" y="1941398"/>
          <a:ext cx="9465713" cy="444375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6691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8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6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8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0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 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 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MAPE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0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Volatility--&gt;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 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0.15-0.25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0.25-0.35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400" u="none" strike="noStrike" dirty="0">
                          <a:effectLst/>
                        </a:rPr>
                        <a:t>0.35 and more</a:t>
                      </a:r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0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Over-Priced(C&gt;Q)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Tata motors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  --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19.616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  --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0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SBI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  ---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37.489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63.503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0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Reliance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29.890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33.105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  --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10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Tata Steel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  --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77.302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35.939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10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2400" u="none" strike="noStrike" dirty="0">
                          <a:effectLst/>
                        </a:rPr>
                        <a:t>Under-Priced(C&lt;Q)</a:t>
                      </a:r>
                    </a:p>
                    <a:p>
                      <a:pPr algn="ctr" fontAlgn="ctr"/>
                      <a:endParaRPr 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Tata motors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  --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71.501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95.180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10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SBI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  ---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21.082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179.750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107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Reliance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37.702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32.233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  -----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0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Tata Steel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17.250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>
                          <a:effectLst/>
                        </a:rPr>
                        <a:t>41.282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35.124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6D9CBB6A-68C7-4076-850F-333854CC4EA1}"/>
              </a:ext>
            </a:extLst>
          </p:cNvPr>
          <p:cNvSpPr txBox="1">
            <a:spLocks/>
          </p:cNvSpPr>
          <p:nvPr/>
        </p:nvSpPr>
        <p:spPr>
          <a:xfrm>
            <a:off x="-313267" y="963539"/>
            <a:ext cx="6063976" cy="729752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ERROR ANALYSIS </a:t>
            </a:r>
          </a:p>
          <a:p>
            <a:endParaRPr lang="en-IN" sz="4800" b="1" dirty="0">
              <a:solidFill>
                <a:schemeClr val="bg1"/>
              </a:solidFill>
            </a:endParaRPr>
          </a:p>
          <a:p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94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/>
          <p:cNvSpPr/>
          <p:nvPr/>
        </p:nvSpPr>
        <p:spPr>
          <a:xfrm rot="158526">
            <a:off x="4131483" y="2215569"/>
            <a:ext cx="5522036" cy="655755"/>
          </a:xfrm>
          <a:custGeom>
            <a:avLst/>
            <a:gdLst>
              <a:gd name="connsiteX0" fmla="*/ 0 w 4258374"/>
              <a:gd name="connsiteY0" fmla="*/ 0 h 674255"/>
              <a:gd name="connsiteX1" fmla="*/ 4258374 w 4258374"/>
              <a:gd name="connsiteY1" fmla="*/ 0 h 674255"/>
              <a:gd name="connsiteX2" fmla="*/ 4258374 w 4258374"/>
              <a:gd name="connsiteY2" fmla="*/ 196321 h 674255"/>
              <a:gd name="connsiteX3" fmla="*/ 3938879 w 4258374"/>
              <a:gd name="connsiteY3" fmla="*/ 674255 h 674255"/>
              <a:gd name="connsiteX4" fmla="*/ 0 w 4258374"/>
              <a:gd name="connsiteY4" fmla="*/ 674255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374" h="674255">
                <a:moveTo>
                  <a:pt x="0" y="0"/>
                </a:moveTo>
                <a:lnTo>
                  <a:pt x="4258374" y="0"/>
                </a:lnTo>
                <a:lnTo>
                  <a:pt x="4258374" y="196321"/>
                </a:lnTo>
                <a:lnTo>
                  <a:pt x="3938879" y="674255"/>
                </a:lnTo>
                <a:lnTo>
                  <a:pt x="0" y="674255"/>
                </a:lnTo>
                <a:close/>
              </a:path>
            </a:pathLst>
          </a:custGeom>
          <a:ln>
            <a:noFill/>
          </a:ln>
          <a:effectLst>
            <a:outerShdw blurRad="317500" dist="3175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44" name="Freeform: Shape 43"/>
          <p:cNvSpPr/>
          <p:nvPr/>
        </p:nvSpPr>
        <p:spPr>
          <a:xfrm flipV="1">
            <a:off x="6516039" y="1999817"/>
            <a:ext cx="5220796" cy="979139"/>
          </a:xfrm>
          <a:custGeom>
            <a:avLst/>
            <a:gdLst>
              <a:gd name="connsiteX0" fmla="*/ 2521527 w 3260437"/>
              <a:gd name="connsiteY0" fmla="*/ 1027545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  <a:gd name="connsiteX0" fmla="*/ 2521527 w 3260437"/>
              <a:gd name="connsiteY0" fmla="*/ 1027543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0437" h="1027545">
                <a:moveTo>
                  <a:pt x="2521527" y="1027543"/>
                </a:moveTo>
                <a:lnTo>
                  <a:pt x="3260437" y="1027545"/>
                </a:lnTo>
                <a:lnTo>
                  <a:pt x="2521527" y="0"/>
                </a:lnTo>
                <a:lnTo>
                  <a:pt x="2521527" y="2306"/>
                </a:lnTo>
                <a:lnTo>
                  <a:pt x="0" y="2306"/>
                </a:lnTo>
                <a:lnTo>
                  <a:pt x="0" y="1027543"/>
                </a:lnTo>
                <a:lnTo>
                  <a:pt x="2521527" y="102754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47" name="Freeform: Shape 46"/>
          <p:cNvSpPr/>
          <p:nvPr/>
        </p:nvSpPr>
        <p:spPr>
          <a:xfrm flipV="1">
            <a:off x="4180256" y="1999817"/>
            <a:ext cx="2527421" cy="979139"/>
          </a:xfrm>
          <a:custGeom>
            <a:avLst/>
            <a:gdLst>
              <a:gd name="connsiteX0" fmla="*/ 0 w 1348509"/>
              <a:gd name="connsiteY0" fmla="*/ 1004502 h 1004502"/>
              <a:gd name="connsiteX1" fmla="*/ 1348509 w 1348509"/>
              <a:gd name="connsiteY1" fmla="*/ 1004502 h 1004502"/>
              <a:gd name="connsiteX2" fmla="*/ 1348509 w 1348509"/>
              <a:gd name="connsiteY2" fmla="*/ 0 h 1004502"/>
              <a:gd name="connsiteX3" fmla="*/ 0 w 1348509"/>
              <a:gd name="connsiteY3" fmla="*/ 0 h 100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1004502">
                <a:moveTo>
                  <a:pt x="0" y="1004502"/>
                </a:moveTo>
                <a:lnTo>
                  <a:pt x="1348509" y="1004502"/>
                </a:lnTo>
                <a:lnTo>
                  <a:pt x="1348509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39" name="Rectangle 38"/>
          <p:cNvSpPr/>
          <p:nvPr/>
        </p:nvSpPr>
        <p:spPr>
          <a:xfrm>
            <a:off x="2755187" y="2440233"/>
            <a:ext cx="1748676" cy="646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" name="Rectangle 6"/>
          <p:cNvSpPr/>
          <p:nvPr/>
        </p:nvSpPr>
        <p:spPr>
          <a:xfrm>
            <a:off x="2755187" y="1913285"/>
            <a:ext cx="1748676" cy="673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Frame 7"/>
          <p:cNvSpPr/>
          <p:nvPr/>
        </p:nvSpPr>
        <p:spPr>
          <a:xfrm>
            <a:off x="2755187" y="1888229"/>
            <a:ext cx="1748676" cy="1311507"/>
          </a:xfrm>
          <a:prstGeom prst="frame">
            <a:avLst/>
          </a:prstGeom>
          <a:solidFill>
            <a:schemeClr val="bg1"/>
          </a:solidFill>
          <a:ln>
            <a:noFill/>
          </a:ln>
          <a:effectLst>
            <a:outerShdw blurRad="317500" dist="508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6" name="Freeform: Shape 55"/>
          <p:cNvSpPr/>
          <p:nvPr/>
        </p:nvSpPr>
        <p:spPr>
          <a:xfrm rot="21441474" flipH="1">
            <a:off x="2538911" y="3578293"/>
            <a:ext cx="5524188" cy="655755"/>
          </a:xfrm>
          <a:custGeom>
            <a:avLst/>
            <a:gdLst>
              <a:gd name="connsiteX0" fmla="*/ 0 w 4258374"/>
              <a:gd name="connsiteY0" fmla="*/ 0 h 674255"/>
              <a:gd name="connsiteX1" fmla="*/ 4258374 w 4258374"/>
              <a:gd name="connsiteY1" fmla="*/ 0 h 674255"/>
              <a:gd name="connsiteX2" fmla="*/ 4258374 w 4258374"/>
              <a:gd name="connsiteY2" fmla="*/ 196321 h 674255"/>
              <a:gd name="connsiteX3" fmla="*/ 3938879 w 4258374"/>
              <a:gd name="connsiteY3" fmla="*/ 674255 h 674255"/>
              <a:gd name="connsiteX4" fmla="*/ 0 w 4258374"/>
              <a:gd name="connsiteY4" fmla="*/ 674255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374" h="674255">
                <a:moveTo>
                  <a:pt x="0" y="0"/>
                </a:moveTo>
                <a:lnTo>
                  <a:pt x="4258374" y="0"/>
                </a:lnTo>
                <a:lnTo>
                  <a:pt x="4258374" y="196321"/>
                </a:lnTo>
                <a:lnTo>
                  <a:pt x="3938879" y="674255"/>
                </a:lnTo>
                <a:lnTo>
                  <a:pt x="0" y="674255"/>
                </a:lnTo>
                <a:close/>
              </a:path>
            </a:pathLst>
          </a:custGeom>
          <a:ln>
            <a:noFill/>
          </a:ln>
          <a:effectLst>
            <a:outerShdw blurRad="317500" dist="3175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59" name="Freeform: Shape 58"/>
          <p:cNvSpPr/>
          <p:nvPr/>
        </p:nvSpPr>
        <p:spPr>
          <a:xfrm flipH="1" flipV="1">
            <a:off x="1448006" y="3425173"/>
            <a:ext cx="4229609" cy="979139"/>
          </a:xfrm>
          <a:custGeom>
            <a:avLst/>
            <a:gdLst>
              <a:gd name="connsiteX0" fmla="*/ 2521527 w 3260437"/>
              <a:gd name="connsiteY0" fmla="*/ 1027545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  <a:gd name="connsiteX0" fmla="*/ 2521527 w 3260437"/>
              <a:gd name="connsiteY0" fmla="*/ 1027543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0437" h="1027545">
                <a:moveTo>
                  <a:pt x="2521527" y="1027543"/>
                </a:moveTo>
                <a:lnTo>
                  <a:pt x="3260437" y="1027545"/>
                </a:lnTo>
                <a:lnTo>
                  <a:pt x="2521527" y="0"/>
                </a:lnTo>
                <a:lnTo>
                  <a:pt x="2521527" y="2306"/>
                </a:lnTo>
                <a:lnTo>
                  <a:pt x="0" y="2306"/>
                </a:lnTo>
                <a:lnTo>
                  <a:pt x="0" y="1027543"/>
                </a:lnTo>
                <a:lnTo>
                  <a:pt x="2521527" y="10275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61" name="Freeform: Shape 60"/>
          <p:cNvSpPr/>
          <p:nvPr/>
        </p:nvSpPr>
        <p:spPr>
          <a:xfrm flipH="1" flipV="1">
            <a:off x="5485900" y="3425173"/>
            <a:ext cx="2528405" cy="979139"/>
          </a:xfrm>
          <a:custGeom>
            <a:avLst/>
            <a:gdLst>
              <a:gd name="connsiteX0" fmla="*/ 0 w 1348509"/>
              <a:gd name="connsiteY0" fmla="*/ 1004502 h 1004502"/>
              <a:gd name="connsiteX1" fmla="*/ 1348509 w 1348509"/>
              <a:gd name="connsiteY1" fmla="*/ 1004502 h 1004502"/>
              <a:gd name="connsiteX2" fmla="*/ 1348509 w 1348509"/>
              <a:gd name="connsiteY2" fmla="*/ 0 h 1004502"/>
              <a:gd name="connsiteX3" fmla="*/ 0 w 1348509"/>
              <a:gd name="connsiteY3" fmla="*/ 0 h 100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1004502">
                <a:moveTo>
                  <a:pt x="0" y="1004502"/>
                </a:moveTo>
                <a:lnTo>
                  <a:pt x="1348509" y="1004502"/>
                </a:lnTo>
                <a:lnTo>
                  <a:pt x="134850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64" name="Rectangle 63"/>
          <p:cNvSpPr/>
          <p:nvPr/>
        </p:nvSpPr>
        <p:spPr>
          <a:xfrm flipH="1">
            <a:off x="7690572" y="3928217"/>
            <a:ext cx="1749357" cy="6467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66" name="Rectangle 65"/>
          <p:cNvSpPr/>
          <p:nvPr/>
        </p:nvSpPr>
        <p:spPr>
          <a:xfrm flipH="1">
            <a:off x="7690572" y="3263482"/>
            <a:ext cx="1749357" cy="673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69" name="Frame 68"/>
          <p:cNvSpPr/>
          <p:nvPr/>
        </p:nvSpPr>
        <p:spPr>
          <a:xfrm flipH="1">
            <a:off x="7690572" y="3263480"/>
            <a:ext cx="1749357" cy="1311507"/>
          </a:xfrm>
          <a:prstGeom prst="frame">
            <a:avLst/>
          </a:prstGeom>
          <a:solidFill>
            <a:schemeClr val="bg1"/>
          </a:solidFill>
          <a:ln>
            <a:noFill/>
          </a:ln>
          <a:effectLst>
            <a:outerShdw blurRad="317500" dist="508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1" name="Freeform: Shape 70"/>
          <p:cNvSpPr/>
          <p:nvPr/>
        </p:nvSpPr>
        <p:spPr>
          <a:xfrm rot="158526">
            <a:off x="4131483" y="5053749"/>
            <a:ext cx="5522036" cy="655755"/>
          </a:xfrm>
          <a:custGeom>
            <a:avLst/>
            <a:gdLst>
              <a:gd name="connsiteX0" fmla="*/ 0 w 4258374"/>
              <a:gd name="connsiteY0" fmla="*/ 0 h 674255"/>
              <a:gd name="connsiteX1" fmla="*/ 4258374 w 4258374"/>
              <a:gd name="connsiteY1" fmla="*/ 0 h 674255"/>
              <a:gd name="connsiteX2" fmla="*/ 4258374 w 4258374"/>
              <a:gd name="connsiteY2" fmla="*/ 196321 h 674255"/>
              <a:gd name="connsiteX3" fmla="*/ 3938879 w 4258374"/>
              <a:gd name="connsiteY3" fmla="*/ 674255 h 674255"/>
              <a:gd name="connsiteX4" fmla="*/ 0 w 4258374"/>
              <a:gd name="connsiteY4" fmla="*/ 674255 h 674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374" h="674255">
                <a:moveTo>
                  <a:pt x="0" y="0"/>
                </a:moveTo>
                <a:lnTo>
                  <a:pt x="4258374" y="0"/>
                </a:lnTo>
                <a:lnTo>
                  <a:pt x="4258374" y="196321"/>
                </a:lnTo>
                <a:lnTo>
                  <a:pt x="3938879" y="674255"/>
                </a:lnTo>
                <a:lnTo>
                  <a:pt x="0" y="674255"/>
                </a:lnTo>
                <a:close/>
              </a:path>
            </a:pathLst>
          </a:custGeom>
          <a:ln>
            <a:noFill/>
          </a:ln>
          <a:effectLst>
            <a:outerShdw blurRad="317500" dist="3175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2" name="Freeform: Shape 71"/>
          <p:cNvSpPr/>
          <p:nvPr/>
        </p:nvSpPr>
        <p:spPr>
          <a:xfrm flipV="1">
            <a:off x="6516039" y="4825473"/>
            <a:ext cx="4227964" cy="979139"/>
          </a:xfrm>
          <a:custGeom>
            <a:avLst/>
            <a:gdLst>
              <a:gd name="connsiteX0" fmla="*/ 2521527 w 3260437"/>
              <a:gd name="connsiteY0" fmla="*/ 1027545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  <a:gd name="connsiteX0" fmla="*/ 2521527 w 3260437"/>
              <a:gd name="connsiteY0" fmla="*/ 1027543 h 1027545"/>
              <a:gd name="connsiteX1" fmla="*/ 3260437 w 3260437"/>
              <a:gd name="connsiteY1" fmla="*/ 1027545 h 1027545"/>
              <a:gd name="connsiteX2" fmla="*/ 2521527 w 3260437"/>
              <a:gd name="connsiteY2" fmla="*/ 0 h 1027545"/>
              <a:gd name="connsiteX3" fmla="*/ 2521527 w 3260437"/>
              <a:gd name="connsiteY3" fmla="*/ 2306 h 1027545"/>
              <a:gd name="connsiteX4" fmla="*/ 0 w 3260437"/>
              <a:gd name="connsiteY4" fmla="*/ 2306 h 1027545"/>
              <a:gd name="connsiteX5" fmla="*/ 0 w 3260437"/>
              <a:gd name="connsiteY5" fmla="*/ 1027543 h 1027545"/>
              <a:gd name="connsiteX6" fmla="*/ 2521527 w 3260437"/>
              <a:gd name="connsiteY6" fmla="*/ 1027543 h 102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0437" h="1027545">
                <a:moveTo>
                  <a:pt x="2521527" y="1027543"/>
                </a:moveTo>
                <a:lnTo>
                  <a:pt x="3260437" y="1027545"/>
                </a:lnTo>
                <a:lnTo>
                  <a:pt x="2521527" y="0"/>
                </a:lnTo>
                <a:lnTo>
                  <a:pt x="2521527" y="2306"/>
                </a:lnTo>
                <a:lnTo>
                  <a:pt x="0" y="2306"/>
                </a:lnTo>
                <a:lnTo>
                  <a:pt x="0" y="1027543"/>
                </a:lnTo>
                <a:lnTo>
                  <a:pt x="2521527" y="102754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73" name="Freeform: Shape 72"/>
          <p:cNvSpPr/>
          <p:nvPr/>
        </p:nvSpPr>
        <p:spPr>
          <a:xfrm flipV="1">
            <a:off x="4180256" y="4825473"/>
            <a:ext cx="2527421" cy="979139"/>
          </a:xfrm>
          <a:custGeom>
            <a:avLst/>
            <a:gdLst>
              <a:gd name="connsiteX0" fmla="*/ 0 w 1348509"/>
              <a:gd name="connsiteY0" fmla="*/ 1004502 h 1004502"/>
              <a:gd name="connsiteX1" fmla="*/ 1348509 w 1348509"/>
              <a:gd name="connsiteY1" fmla="*/ 1004502 h 1004502"/>
              <a:gd name="connsiteX2" fmla="*/ 1348509 w 1348509"/>
              <a:gd name="connsiteY2" fmla="*/ 0 h 1004502"/>
              <a:gd name="connsiteX3" fmla="*/ 0 w 1348509"/>
              <a:gd name="connsiteY3" fmla="*/ 0 h 1004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8509" h="1004502">
                <a:moveTo>
                  <a:pt x="0" y="1004502"/>
                </a:moveTo>
                <a:lnTo>
                  <a:pt x="1348509" y="1004502"/>
                </a:lnTo>
                <a:lnTo>
                  <a:pt x="134850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6" name="Rectangle 85"/>
          <p:cNvSpPr/>
          <p:nvPr/>
        </p:nvSpPr>
        <p:spPr>
          <a:xfrm>
            <a:off x="2755187" y="5328517"/>
            <a:ext cx="1748676" cy="6467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8" name="Rectangle 87"/>
          <p:cNvSpPr/>
          <p:nvPr/>
        </p:nvSpPr>
        <p:spPr>
          <a:xfrm>
            <a:off x="2755187" y="4663785"/>
            <a:ext cx="1748676" cy="673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91" name="Frame 90"/>
          <p:cNvSpPr/>
          <p:nvPr/>
        </p:nvSpPr>
        <p:spPr>
          <a:xfrm>
            <a:off x="2755187" y="4663781"/>
            <a:ext cx="1748676" cy="1311507"/>
          </a:xfrm>
          <a:prstGeom prst="frame">
            <a:avLst/>
          </a:prstGeom>
          <a:solidFill>
            <a:schemeClr val="bg1"/>
          </a:solidFill>
          <a:ln>
            <a:noFill/>
          </a:ln>
          <a:effectLst>
            <a:outerShdw blurRad="317500" dist="508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7" name="TextBox 16"/>
          <p:cNvSpPr txBox="1"/>
          <p:nvPr/>
        </p:nvSpPr>
        <p:spPr>
          <a:xfrm>
            <a:off x="3275109" y="2131600"/>
            <a:ext cx="708847" cy="715581"/>
          </a:xfrm>
          <a:prstGeom prst="rect">
            <a:avLst/>
          </a:prstGeom>
          <a:noFill/>
        </p:spPr>
        <p:txBody>
          <a:bodyPr wrap="none" lIns="91434" tIns="45718" rIns="91434" bIns="45718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214289" y="3556952"/>
            <a:ext cx="701923" cy="715581"/>
          </a:xfrm>
          <a:prstGeom prst="rect">
            <a:avLst/>
          </a:prstGeom>
          <a:noFill/>
        </p:spPr>
        <p:txBody>
          <a:bodyPr wrap="none" lIns="91434" tIns="45718" rIns="91434" bIns="45718" rtlCol="0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81777" y="4957252"/>
            <a:ext cx="695511" cy="715581"/>
          </a:xfrm>
          <a:prstGeom prst="rect">
            <a:avLst/>
          </a:prstGeom>
          <a:noFill/>
        </p:spPr>
        <p:txBody>
          <a:bodyPr wrap="none" lIns="91434" tIns="45718" rIns="91434" bIns="45718" rtlCol="0" anchor="ctr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526733" y="3433205"/>
            <a:ext cx="4960328" cy="1200327"/>
          </a:xfrm>
          <a:prstGeom prst="rect">
            <a:avLst/>
          </a:prstGeom>
          <a:noFill/>
        </p:spPr>
        <p:txBody>
          <a:bodyPr wrap="square" lIns="0" tIns="45718" rIns="0" bIns="45718" rtlCol="0" anchor="t">
            <a:spAutoFit/>
          </a:bodyPr>
          <a:lstStyle/>
          <a:p>
            <a:pPr algn="just"/>
            <a:r>
              <a:rPr lang="en-IN" dirty="0"/>
              <a:t>They are considered nonlinear statistical data modelling tools where the complex relationships between inputs and outputs are modelled.</a:t>
            </a:r>
          </a:p>
          <a:p>
            <a:pPr algn="just"/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05369" y="4847899"/>
            <a:ext cx="4960328" cy="1200327"/>
          </a:xfrm>
          <a:prstGeom prst="rect">
            <a:avLst/>
          </a:prstGeom>
          <a:noFill/>
        </p:spPr>
        <p:txBody>
          <a:bodyPr wrap="square" lIns="0" tIns="45718" rIns="0" bIns="45718" rtlCol="0" anchor="t">
            <a:spAutoFit/>
          </a:bodyPr>
          <a:lstStyle/>
          <a:p>
            <a:pPr algn="just"/>
            <a:r>
              <a:rPr lang="en-US" dirty="0"/>
              <a:t>The network's ability to estimate closing prices is compared to the Black-Scholes model, the most widely used model for the pricing of options.</a:t>
            </a:r>
            <a:endParaRPr lang="en-IN" dirty="0"/>
          </a:p>
          <a:p>
            <a:pPr algn="just"/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3861" y="2010323"/>
            <a:ext cx="6596216" cy="969495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r>
              <a:rPr lang="en-IN" dirty="0"/>
              <a:t>An artificial neural network (ANN) is a computational model based on the structure and functions of biological neural networks.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139236" y="893246"/>
            <a:ext cx="9689210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dirty="0">
                <a:solidFill>
                  <a:schemeClr val="bg1"/>
                </a:solidFill>
                <a:cs typeface="Aparajita" panose="02020603050405020304" pitchFamily="18" charset="0"/>
              </a:rPr>
              <a:t>ARTIFICIAL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10828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127000" y="827489"/>
            <a:ext cx="11321885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cap="small" dirty="0">
                <a:solidFill>
                  <a:schemeClr val="bg1"/>
                </a:solidFill>
                <a:cs typeface="Aparajita" panose="02020603050405020304" pitchFamily="18" charset="0"/>
              </a:rPr>
              <a:t>Artificial Neural Networks Parameters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C1B3B-8C60-48A9-80E0-DC83BC14F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00" b="94800" l="9980" r="898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6912" y="1022191"/>
            <a:ext cx="6235700" cy="6350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209982" y="4911669"/>
            <a:ext cx="1438281" cy="1441979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sz="6000" b="1" dirty="0">
                <a:solidFill>
                  <a:schemeClr val="bg1"/>
                </a:solidFill>
              </a:rPr>
              <a:t>σ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009D9-D156-4F0B-BA60-FAEDE896991F}"/>
              </a:ext>
            </a:extLst>
          </p:cNvPr>
          <p:cNvSpPr txBox="1"/>
          <p:nvPr/>
        </p:nvSpPr>
        <p:spPr>
          <a:xfrm>
            <a:off x="3070704" y="4071191"/>
            <a:ext cx="2141993" cy="252000"/>
          </a:xfrm>
          <a:prstGeom prst="rect">
            <a:avLst/>
          </a:prstGeom>
          <a:solidFill>
            <a:srgbClr val="F44F33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1FBBD0-735D-4360-8F32-19A69B10C02F}"/>
              </a:ext>
            </a:extLst>
          </p:cNvPr>
          <p:cNvSpPr txBox="1"/>
          <p:nvPr/>
        </p:nvSpPr>
        <p:spPr>
          <a:xfrm>
            <a:off x="3098693" y="3894029"/>
            <a:ext cx="2141993" cy="180000"/>
          </a:xfrm>
          <a:prstGeom prst="rect">
            <a:avLst/>
          </a:prstGeom>
          <a:solidFill>
            <a:srgbClr val="29767D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B232AE-9545-471D-A144-657FBD5A48DC}"/>
              </a:ext>
            </a:extLst>
          </p:cNvPr>
          <p:cNvSpPr txBox="1"/>
          <p:nvPr/>
        </p:nvSpPr>
        <p:spPr>
          <a:xfrm>
            <a:off x="3128854" y="4300302"/>
            <a:ext cx="2141993" cy="180000"/>
          </a:xfrm>
          <a:prstGeom prst="rect">
            <a:avLst/>
          </a:prstGeom>
          <a:solidFill>
            <a:srgbClr val="FBA54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         </a:t>
            </a:r>
          </a:p>
        </p:txBody>
      </p:sp>
      <p:sp>
        <p:nvSpPr>
          <p:cNvPr id="3" name="Oval 2"/>
          <p:cNvSpPr/>
          <p:nvPr/>
        </p:nvSpPr>
        <p:spPr>
          <a:xfrm>
            <a:off x="2209982" y="2064875"/>
            <a:ext cx="1438281" cy="1373455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sz="3600" b="1" dirty="0">
                <a:solidFill>
                  <a:schemeClr val="bg1"/>
                </a:solidFill>
              </a:rPr>
              <a:t>S/X</a:t>
            </a:r>
          </a:p>
        </p:txBody>
      </p:sp>
      <p:sp>
        <p:nvSpPr>
          <p:cNvPr id="6" name="Oval 5"/>
          <p:cNvSpPr/>
          <p:nvPr/>
        </p:nvSpPr>
        <p:spPr>
          <a:xfrm>
            <a:off x="889449" y="3510703"/>
            <a:ext cx="1415068" cy="1372974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sz="2800" b="1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225B00-DB87-4CAD-8B23-38A14EAA4A3F}"/>
              </a:ext>
            </a:extLst>
          </p:cNvPr>
          <p:cNvSpPr/>
          <p:nvPr/>
        </p:nvSpPr>
        <p:spPr>
          <a:xfrm>
            <a:off x="7716416" y="2668555"/>
            <a:ext cx="3041780" cy="284583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PREDICTED OPTION 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1A472-BC06-44D8-9415-07655407F5A9}"/>
              </a:ext>
            </a:extLst>
          </p:cNvPr>
          <p:cNvSpPr txBox="1"/>
          <p:nvPr/>
        </p:nvSpPr>
        <p:spPr>
          <a:xfrm>
            <a:off x="3613601" y="3386085"/>
            <a:ext cx="15990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 NEURONS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A3C509-7416-4AB9-B6E3-37EAF8B1507A}"/>
              </a:ext>
            </a:extLst>
          </p:cNvPr>
          <p:cNvSpPr txBox="1"/>
          <p:nvPr/>
        </p:nvSpPr>
        <p:spPr>
          <a:xfrm>
            <a:off x="3382353" y="4529728"/>
            <a:ext cx="222564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 HIDDEN LAYER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491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486680D-D096-44FB-ABA7-C7A62A8B76B5}"/>
              </a:ext>
            </a:extLst>
          </p:cNvPr>
          <p:cNvSpPr/>
          <p:nvPr/>
        </p:nvSpPr>
        <p:spPr>
          <a:xfrm>
            <a:off x="0" y="96629"/>
            <a:ext cx="12192000" cy="1216658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Image result for stock options infographic"/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 bwMode="auto">
          <a:xfrm>
            <a:off x="-699" y="1469339"/>
            <a:ext cx="8115084" cy="45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0821" y="3420745"/>
            <a:ext cx="1257300" cy="677107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/>
              <a:t>FOR ONE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08351" y="1959045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K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015183" y="2625795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S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31195" y="3648024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σ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92048" y="3060471"/>
            <a:ext cx="354331" cy="384719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/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75151" y="4215667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Q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84395" y="4584195"/>
            <a:ext cx="354331" cy="384719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86375" y="4982579"/>
            <a:ext cx="1893787" cy="969495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702515" y="5197413"/>
            <a:ext cx="1283863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660531" y="4067075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813695" y="4218793"/>
            <a:ext cx="717475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3011869" y="4615777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257969" y="4873143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217433" y="1422118"/>
            <a:ext cx="1115435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275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59467" y="2037259"/>
            <a:ext cx="1762226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260.35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08410" y="2937086"/>
            <a:ext cx="977589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05057" y="3578449"/>
            <a:ext cx="1366835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0.316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57667" y="3823937"/>
            <a:ext cx="941043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29835" y="3315226"/>
            <a:ext cx="1115436" cy="384717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 DAYS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2488" y="4214206"/>
            <a:ext cx="1429511" cy="55399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9.35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5500" y="4716679"/>
            <a:ext cx="1306677" cy="55399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9.76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530537" y="520459"/>
            <a:ext cx="4546495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cap="small" dirty="0">
                <a:cs typeface="Aparajita" panose="02020603050405020304" pitchFamily="18" charset="0"/>
              </a:rPr>
              <a:t>ANN for </a:t>
            </a:r>
            <a:r>
              <a:rPr lang="en-IN" sz="4800" b="1" cap="small" dirty="0" err="1">
                <a:cs typeface="Aparajita" panose="02020603050405020304" pitchFamily="18" charset="0"/>
              </a:rPr>
              <a:t>sbi</a:t>
            </a:r>
            <a:endParaRPr lang="en-IN" sz="4800" b="1" cap="small" dirty="0">
              <a:cs typeface="Aparajita" panose="02020603050405020304" pitchFamily="18" charset="0"/>
            </a:endParaRPr>
          </a:p>
          <a:p>
            <a:pPr algn="r"/>
            <a:endParaRPr lang="en-IN" sz="4800" b="1" cap="small" dirty="0">
              <a:cs typeface="Aparajita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08410" y="5065502"/>
            <a:ext cx="1397368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97205" y="4834850"/>
            <a:ext cx="549588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80162" y="4982580"/>
            <a:ext cx="726933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920143" y="3115590"/>
            <a:ext cx="977589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57667" y="3927129"/>
            <a:ext cx="983907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cxnSp>
        <p:nvCxnSpPr>
          <p:cNvPr id="1024" name="Straight Connector 1023"/>
          <p:cNvCxnSpPr/>
          <p:nvPr/>
        </p:nvCxnSpPr>
        <p:spPr>
          <a:xfrm>
            <a:off x="3898052" y="3743909"/>
            <a:ext cx="349297" cy="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701338" y="4785555"/>
            <a:ext cx="349297" cy="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Oval 1027"/>
          <p:cNvSpPr/>
          <p:nvPr/>
        </p:nvSpPr>
        <p:spPr>
          <a:xfrm>
            <a:off x="176387" y="2825851"/>
            <a:ext cx="2129424" cy="2008999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/>
          </a:p>
        </p:txBody>
      </p:sp>
      <p:sp>
        <p:nvSpPr>
          <p:cNvPr id="1029" name="Oval 1028"/>
          <p:cNvSpPr/>
          <p:nvPr/>
        </p:nvSpPr>
        <p:spPr>
          <a:xfrm>
            <a:off x="326575" y="2947746"/>
            <a:ext cx="1853596" cy="17642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3" name="Picture 2" descr="Related image">
            <a:extLst>
              <a:ext uri="{FF2B5EF4-FFF2-40B4-BE49-F238E27FC236}">
                <a16:creationId xmlns:a16="http://schemas.microsoft.com/office/drawing/2014/main" id="{D5277760-3959-4AEC-89C1-4C62B4A68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4" b="76475" l="24846" r="75308">
                        <a14:foregroundMark x1="35846" y1="35540" x2="35846" y2="35540"/>
                        <a14:foregroundMark x1="35308" y1="26187" x2="35308" y2="26187"/>
                        <a14:foregroundMark x1="35462" y1="21007" x2="35462" y2="21007"/>
                        <a14:foregroundMark x1="35538" y1="16906" x2="35538" y2="16906"/>
                        <a14:foregroundMark x1="35308" y1="7914" x2="35308" y2="7914"/>
                        <a14:foregroundMark x1="36769" y1="54460" x2="36769" y2="54460"/>
                        <a14:foregroundMark x1="36615" y1="51079" x2="36615" y2="51079"/>
                        <a14:foregroundMark x1="35308" y1="44820" x2="35308" y2="44820"/>
                        <a14:foregroundMark x1="35308" y1="41151" x2="35308" y2="41151"/>
                        <a14:foregroundMark x1="36462" y1="40288" x2="35692" y2="30360"/>
                        <a14:foregroundMark x1="36615" y1="31583" x2="36308" y2="863"/>
                        <a14:foregroundMark x1="66308" y1="46691" x2="66308" y2="144"/>
                        <a14:foregroundMark x1="64846" y1="44532" x2="64846" y2="44532"/>
                        <a14:foregroundMark x1="63923" y1="46835" x2="64077" y2="863"/>
                        <a14:foregroundMark x1="67846" y1="53813" x2="67846" y2="53813"/>
                        <a14:foregroundMark x1="68462" y1="54604" x2="68462" y2="54604"/>
                        <a14:foregroundMark x1="68308" y1="55971" x2="68308" y2="55971"/>
                        <a14:foregroundMark x1="69308" y1="57482" x2="69308" y2="57482"/>
                        <a14:foregroundMark x1="50000" y1="25036" x2="50000" y2="25036"/>
                        <a14:foregroundMark x1="51615" y1="27410" x2="51462" y2="576"/>
                        <a14:foregroundMark x1="49538" y1="26691" x2="49538" y2="3741"/>
                        <a14:foregroundMark x1="52154" y1="31727" x2="52154" y2="31727"/>
                        <a14:foregroundMark x1="50846" y1="32662" x2="50846" y2="32662"/>
                        <a14:foregroundMark x1="50846" y1="34317" x2="50846" y2="34317"/>
                        <a14:foregroundMark x1="65077" y1="49712" x2="65077" y2="49712"/>
                        <a14:foregroundMark x1="64692" y1="47914" x2="64692" y2="47914"/>
                        <a14:foregroundMark x1="56846" y1="41151" x2="56846" y2="41151"/>
                        <a14:foregroundMark x1="52615" y1="39784" x2="49077" y2="45036"/>
                        <a14:foregroundMark x1="50000" y1="36475" x2="55923" y2="43957"/>
                        <a14:foregroundMark x1="58846" y1="42734" x2="50000" y2="52158"/>
                        <a14:foregroundMark x1="61769" y1="53381" x2="61769" y2="53381"/>
                        <a14:foregroundMark x1="61769" y1="56906" x2="70769" y2="68489"/>
                        <a14:foregroundMark x1="65077" y1="53381" x2="65077" y2="53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93" r="22337" b="23568"/>
          <a:stretch/>
        </p:blipFill>
        <p:spPr bwMode="auto">
          <a:xfrm>
            <a:off x="8032616" y="27452"/>
            <a:ext cx="4161812" cy="63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1FD1E3FA-346D-4BD2-9530-7131A71CB81A}"/>
              </a:ext>
            </a:extLst>
          </p:cNvPr>
          <p:cNvSpPr/>
          <p:nvPr/>
        </p:nvSpPr>
        <p:spPr>
          <a:xfrm>
            <a:off x="9302570" y="3133896"/>
            <a:ext cx="1429511" cy="1428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Value for one day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9F6515F-729A-4606-BCE9-5D560E2AE595}"/>
              </a:ext>
            </a:extLst>
          </p:cNvPr>
          <p:cNvSpPr/>
          <p:nvPr/>
        </p:nvSpPr>
        <p:spPr>
          <a:xfrm>
            <a:off x="8142633" y="4785554"/>
            <a:ext cx="1448997" cy="13930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Black Scholes : </a:t>
            </a:r>
            <a:r>
              <a:rPr lang="en-IN" sz="2800" b="1" dirty="0">
                <a:solidFill>
                  <a:schemeClr val="bg1"/>
                </a:solidFill>
              </a:rPr>
              <a:t>5.68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ACECC-9BBB-4708-A11D-49CECA26DA1F}"/>
              </a:ext>
            </a:extLst>
          </p:cNvPr>
          <p:cNvSpPr/>
          <p:nvPr/>
        </p:nvSpPr>
        <p:spPr>
          <a:xfrm>
            <a:off x="10461736" y="4739952"/>
            <a:ext cx="1448997" cy="14759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MSE: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0.1681</a:t>
            </a:r>
          </a:p>
        </p:txBody>
      </p:sp>
    </p:spTree>
    <p:extLst>
      <p:ext uri="{BB962C8B-B14F-4D97-AF65-F5344CB8AC3E}">
        <p14:creationId xmlns:p14="http://schemas.microsoft.com/office/powerpoint/2010/main" val="4489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AA967F-E458-4673-8279-F71E2D04DA0C}"/>
              </a:ext>
            </a:extLst>
          </p:cNvPr>
          <p:cNvSpPr/>
          <p:nvPr/>
        </p:nvSpPr>
        <p:spPr>
          <a:xfrm>
            <a:off x="0" y="186267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BBF2-CC04-461B-8448-F223AB89D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8"/>
          <a:stretch/>
        </p:blipFill>
        <p:spPr>
          <a:xfrm>
            <a:off x="1411266" y="2377315"/>
            <a:ext cx="9369468" cy="4399712"/>
          </a:xfrm>
          <a:prstGeom prst="rect">
            <a:avLst/>
          </a:prstGeom>
          <a:ln w="38100">
            <a:solidFill>
              <a:srgbClr val="E96D63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685800" y="940263"/>
            <a:ext cx="5125675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dirty="0">
                <a:cs typeface="Aparajita" panose="02020603050405020304" pitchFamily="18" charset="0"/>
              </a:rPr>
              <a:t>ANN FOR SBI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7800" y="1663608"/>
            <a:ext cx="8216400" cy="83099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MEAN SQUARED ERROR:</a:t>
            </a:r>
            <a:r>
              <a:rPr lang="en-IN" sz="4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1.47596</a:t>
            </a:r>
            <a:r>
              <a:rPr lang="en-IN" sz="4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endParaRPr lang="en-IN" sz="3200" dirty="0">
              <a:solidFill>
                <a:schemeClr val="bg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A573DC-2922-4E1F-8F25-453A77BF703A}"/>
              </a:ext>
            </a:extLst>
          </p:cNvPr>
          <p:cNvSpPr txBox="1"/>
          <p:nvPr/>
        </p:nvSpPr>
        <p:spPr>
          <a:xfrm>
            <a:off x="8714788" y="4106882"/>
            <a:ext cx="811763" cy="3847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035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0C6F9F2-D4DF-4309-BE4D-360BE4BC48DE}"/>
              </a:ext>
            </a:extLst>
          </p:cNvPr>
          <p:cNvSpPr/>
          <p:nvPr/>
        </p:nvSpPr>
        <p:spPr>
          <a:xfrm>
            <a:off x="0" y="62437"/>
            <a:ext cx="12192000" cy="1285049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4800" dirty="0"/>
          </a:p>
        </p:txBody>
      </p:sp>
      <p:pic>
        <p:nvPicPr>
          <p:cNvPr id="1026" name="Picture 2" descr="Image result for stock options infographic"/>
          <p:cNvPicPr>
            <a:picLocks noChangeAspect="1" noChangeArrowheads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07"/>
          <a:stretch/>
        </p:blipFill>
        <p:spPr bwMode="auto">
          <a:xfrm>
            <a:off x="-19368" y="1450679"/>
            <a:ext cx="8115084" cy="454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2152" y="3402085"/>
            <a:ext cx="1257300" cy="677107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/>
              <a:t>FOR ONE DAY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89682" y="1940385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K</a:t>
            </a:r>
            <a:endParaRPr lang="en-IN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996514" y="2607135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S</a:t>
            </a:r>
            <a:endParaRPr lang="en-I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02429" y="3627734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σ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973379" y="3079139"/>
            <a:ext cx="354331" cy="384719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/>
              <a:t>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6482" y="4197007"/>
            <a:ext cx="354331" cy="400111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Q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5726" y="4565535"/>
            <a:ext cx="354331" cy="384719"/>
          </a:xfrm>
          <a:prstGeom prst="rect">
            <a:avLst/>
          </a:prstGeom>
          <a:solidFill>
            <a:srgbClr val="000000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/>
              <a:t>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67706" y="4963919"/>
            <a:ext cx="1893787" cy="969495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683846" y="5178753"/>
            <a:ext cx="1283863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2641862" y="4048415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795026" y="4200133"/>
            <a:ext cx="717475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2993200" y="4597117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3239300" y="4854483"/>
            <a:ext cx="640080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219455" y="1447915"/>
            <a:ext cx="1151225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440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88352" y="1981778"/>
            <a:ext cx="1732004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434.75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9741" y="2918426"/>
            <a:ext cx="977589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43143" y="3542201"/>
            <a:ext cx="1705146" cy="553994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0.285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38998" y="3805277"/>
            <a:ext cx="941043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80041" y="3306811"/>
            <a:ext cx="1147664" cy="384717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18 DAYS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18287" y="4181530"/>
            <a:ext cx="1456474" cy="55399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21.10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174" y="4669779"/>
            <a:ext cx="1805007" cy="553994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</a:rPr>
              <a:t>19.637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284879" y="574268"/>
            <a:ext cx="6877284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cap="small" dirty="0">
                <a:cs typeface="Aparajita" panose="02020603050405020304" pitchFamily="18" charset="0"/>
              </a:rPr>
              <a:t>ANN for Tata Motors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61151" y="5864072"/>
            <a:ext cx="4564743" cy="38472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BLACK SCHOLES:15.65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89741" y="5046842"/>
            <a:ext cx="1397368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78536" y="4816190"/>
            <a:ext cx="549588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861493" y="4963920"/>
            <a:ext cx="726933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79595" y="3080047"/>
            <a:ext cx="977589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538998" y="3908469"/>
            <a:ext cx="983907" cy="384721"/>
          </a:xfrm>
          <a:prstGeom prst="rect">
            <a:avLst/>
          </a:prstGeom>
          <a:solidFill>
            <a:schemeClr val="tx1"/>
          </a:solidFill>
        </p:spPr>
        <p:txBody>
          <a:bodyPr wrap="square" lIns="91436" tIns="45718" rIns="91436" bIns="45718" rtlCol="0">
            <a:spAutoFit/>
          </a:bodyPr>
          <a:lstStyle/>
          <a:p>
            <a:endParaRPr lang="en-US" dirty="0"/>
          </a:p>
        </p:txBody>
      </p:sp>
      <p:cxnSp>
        <p:nvCxnSpPr>
          <p:cNvPr id="1024" name="Straight Connector 1023"/>
          <p:cNvCxnSpPr/>
          <p:nvPr/>
        </p:nvCxnSpPr>
        <p:spPr>
          <a:xfrm>
            <a:off x="3879383" y="3725249"/>
            <a:ext cx="349297" cy="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682669" y="4766895"/>
            <a:ext cx="349297" cy="0"/>
          </a:xfrm>
          <a:prstGeom prst="line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Oval 1027"/>
          <p:cNvSpPr/>
          <p:nvPr/>
        </p:nvSpPr>
        <p:spPr>
          <a:xfrm>
            <a:off x="157718" y="2807191"/>
            <a:ext cx="2129424" cy="2008999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/>
          </a:p>
        </p:txBody>
      </p:sp>
      <p:sp>
        <p:nvSpPr>
          <p:cNvPr id="1029" name="Oval 1028"/>
          <p:cNvSpPr/>
          <p:nvPr/>
        </p:nvSpPr>
        <p:spPr>
          <a:xfrm>
            <a:off x="339346" y="2918426"/>
            <a:ext cx="1766171" cy="17171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spcCol="0"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859176" y="3355915"/>
            <a:ext cx="914400" cy="96949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dirty="0"/>
              <a:t>FOR ONE DAY</a:t>
            </a:r>
          </a:p>
        </p:txBody>
      </p:sp>
      <p:pic>
        <p:nvPicPr>
          <p:cNvPr id="37" name="Picture 2" descr="Related image">
            <a:extLst>
              <a:ext uri="{FF2B5EF4-FFF2-40B4-BE49-F238E27FC236}">
                <a16:creationId xmlns:a16="http://schemas.microsoft.com/office/drawing/2014/main" id="{0FEFE76A-75BA-4A04-8F2A-AC22AB89CA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4" b="76475" l="24846" r="75308">
                        <a14:foregroundMark x1="35846" y1="35540" x2="35846" y2="35540"/>
                        <a14:foregroundMark x1="35308" y1="26187" x2="35308" y2="26187"/>
                        <a14:foregroundMark x1="35462" y1="21007" x2="35462" y2="21007"/>
                        <a14:foregroundMark x1="35538" y1="16906" x2="35538" y2="16906"/>
                        <a14:foregroundMark x1="35308" y1="7914" x2="35308" y2="7914"/>
                        <a14:foregroundMark x1="36769" y1="54460" x2="36769" y2="54460"/>
                        <a14:foregroundMark x1="36615" y1="51079" x2="36615" y2="51079"/>
                        <a14:foregroundMark x1="35308" y1="44820" x2="35308" y2="44820"/>
                        <a14:foregroundMark x1="35308" y1="41151" x2="35308" y2="41151"/>
                        <a14:foregroundMark x1="36462" y1="40288" x2="35692" y2="30360"/>
                        <a14:foregroundMark x1="36615" y1="31583" x2="36308" y2="863"/>
                        <a14:foregroundMark x1="66308" y1="46691" x2="66308" y2="144"/>
                        <a14:foregroundMark x1="64846" y1="44532" x2="64846" y2="44532"/>
                        <a14:foregroundMark x1="63923" y1="46835" x2="64077" y2="863"/>
                        <a14:foregroundMark x1="67846" y1="53813" x2="67846" y2="53813"/>
                        <a14:foregroundMark x1="68462" y1="54604" x2="68462" y2="54604"/>
                        <a14:foregroundMark x1="68308" y1="55971" x2="68308" y2="55971"/>
                        <a14:foregroundMark x1="69308" y1="57482" x2="69308" y2="57482"/>
                        <a14:foregroundMark x1="50000" y1="25036" x2="50000" y2="25036"/>
                        <a14:foregroundMark x1="51615" y1="27410" x2="51462" y2="576"/>
                        <a14:foregroundMark x1="49538" y1="26691" x2="49538" y2="3741"/>
                        <a14:foregroundMark x1="52154" y1="31727" x2="52154" y2="31727"/>
                        <a14:foregroundMark x1="50846" y1="32662" x2="50846" y2="32662"/>
                        <a14:foregroundMark x1="50846" y1="34317" x2="50846" y2="34317"/>
                        <a14:foregroundMark x1="65077" y1="49712" x2="65077" y2="49712"/>
                        <a14:foregroundMark x1="64692" y1="47914" x2="64692" y2="47914"/>
                        <a14:foregroundMark x1="56846" y1="41151" x2="56846" y2="41151"/>
                        <a14:foregroundMark x1="52615" y1="39784" x2="49077" y2="45036"/>
                        <a14:foregroundMark x1="50000" y1="36475" x2="55923" y2="43957"/>
                        <a14:foregroundMark x1="58846" y1="42734" x2="50000" y2="52158"/>
                        <a14:foregroundMark x1="61769" y1="53381" x2="61769" y2="53381"/>
                        <a14:foregroundMark x1="61769" y1="56906" x2="70769" y2="68489"/>
                        <a14:foregroundMark x1="65077" y1="53381" x2="65077" y2="53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93" r="22337" b="23568"/>
          <a:stretch/>
        </p:blipFill>
        <p:spPr bwMode="auto">
          <a:xfrm>
            <a:off x="8032616" y="27452"/>
            <a:ext cx="4161812" cy="639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198FC259-6CD9-4C28-9B5C-5B1D3C61D220}"/>
              </a:ext>
            </a:extLst>
          </p:cNvPr>
          <p:cNvSpPr/>
          <p:nvPr/>
        </p:nvSpPr>
        <p:spPr>
          <a:xfrm>
            <a:off x="9302570" y="3133896"/>
            <a:ext cx="1429511" cy="14283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Value for one day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7B2064B-3315-4F17-A008-E8DEC2EC0B87}"/>
              </a:ext>
            </a:extLst>
          </p:cNvPr>
          <p:cNvSpPr/>
          <p:nvPr/>
        </p:nvSpPr>
        <p:spPr>
          <a:xfrm>
            <a:off x="8142633" y="4785554"/>
            <a:ext cx="1448997" cy="13930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Black Scholes  </a:t>
            </a:r>
            <a:r>
              <a:rPr lang="en-IN" sz="2800" b="1" dirty="0">
                <a:solidFill>
                  <a:schemeClr val="bg1"/>
                </a:solidFill>
              </a:rPr>
              <a:t>15.65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C9E781E-7E09-4676-84BB-D8F0844DD015}"/>
              </a:ext>
            </a:extLst>
          </p:cNvPr>
          <p:cNvSpPr/>
          <p:nvPr/>
        </p:nvSpPr>
        <p:spPr>
          <a:xfrm>
            <a:off x="10461736" y="4739952"/>
            <a:ext cx="1448997" cy="14759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MSE:</a:t>
            </a:r>
          </a:p>
          <a:p>
            <a:pPr algn="ctr"/>
            <a:r>
              <a:rPr lang="en-IN" sz="2800" b="1" dirty="0">
                <a:solidFill>
                  <a:schemeClr val="bg1"/>
                </a:solidFill>
              </a:rPr>
              <a:t>2.14</a:t>
            </a:r>
            <a:endParaRPr lang="en-I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0921AD-871C-4885-BADF-215CDA348AEB}"/>
              </a:ext>
            </a:extLst>
          </p:cNvPr>
          <p:cNvSpPr/>
          <p:nvPr/>
        </p:nvSpPr>
        <p:spPr>
          <a:xfrm>
            <a:off x="0" y="186267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DD385-DE1C-4838-B9FA-AE889E69DF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3"/>
          <a:stretch/>
        </p:blipFill>
        <p:spPr>
          <a:xfrm>
            <a:off x="1483567" y="2517009"/>
            <a:ext cx="8819003" cy="4148800"/>
          </a:xfrm>
          <a:prstGeom prst="rect">
            <a:avLst/>
          </a:prstGeom>
          <a:ln w="38100">
            <a:solidFill>
              <a:srgbClr val="E96D63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59267" y="903443"/>
            <a:ext cx="6500097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cap="small" dirty="0">
                <a:cs typeface="Aparajita" panose="02020603050405020304" pitchFamily="18" charset="0"/>
              </a:rPr>
              <a:t>ANN for Tata Motors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89620" y="1782921"/>
            <a:ext cx="7806896" cy="76943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MEAN</a:t>
            </a:r>
            <a:r>
              <a:rPr lang="en-IN" sz="3200" dirty="0"/>
              <a:t> </a:t>
            </a:r>
            <a:r>
              <a:rPr lang="en-IN" sz="32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SQUARED ERROR:</a:t>
            </a:r>
            <a:r>
              <a:rPr lang="en-IN" sz="4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1.9952 </a:t>
            </a:r>
            <a:endParaRPr lang="en-IN" sz="3200" dirty="0">
              <a:solidFill>
                <a:schemeClr val="bg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A47DD-0832-4F25-879B-2FF96C1F8AC7}"/>
              </a:ext>
            </a:extLst>
          </p:cNvPr>
          <p:cNvSpPr txBox="1"/>
          <p:nvPr/>
        </p:nvSpPr>
        <p:spPr>
          <a:xfrm>
            <a:off x="8272737" y="4026167"/>
            <a:ext cx="811763" cy="3847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02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3973"/>
            <a:ext cx="3085374" cy="1072733"/>
          </a:xfrm>
        </p:spPr>
        <p:txBody>
          <a:bodyPr vert="horz" anchor="t" anchorCtr="1">
            <a:noAutofit/>
          </a:bodyPr>
          <a:lstStyle/>
          <a:p>
            <a:r>
              <a:rPr lang="en-IN" b="1" dirty="0"/>
              <a:t>objective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7" b="88417" l="11000" r="42750">
                        <a14:foregroundMark x1="29833" y1="48000" x2="29833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3" t="44306" r="54861" b="11667"/>
          <a:stretch/>
        </p:blipFill>
        <p:spPr>
          <a:xfrm>
            <a:off x="894204" y="1937685"/>
            <a:ext cx="2548161" cy="3167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00" b="56000" l="34000" r="65750">
                        <a14:foregroundMark x1="52333" y1="15583" x2="52333" y2="15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0417" r="33472" b="44861"/>
          <a:stretch/>
        </p:blipFill>
        <p:spPr>
          <a:xfrm>
            <a:off x="4551802" y="1888157"/>
            <a:ext cx="2410977" cy="3248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4995" y="2748459"/>
            <a:ext cx="2238732" cy="1631216"/>
          </a:xfrm>
          <a:prstGeom prst="rect">
            <a:avLst/>
          </a:prstGeom>
          <a:solidFill>
            <a:srgbClr val="75C097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An empirical investigation of the Black Scholes call option pricing model.</a:t>
            </a:r>
          </a:p>
          <a:p>
            <a:pPr algn="ctr"/>
            <a:endParaRPr lang="en-IN" sz="2000" b="1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7333" y="2923823"/>
            <a:ext cx="2106003" cy="1631216"/>
          </a:xfrm>
          <a:prstGeom prst="rect">
            <a:avLst/>
          </a:prstGeom>
          <a:solidFill>
            <a:srgbClr val="D0F49D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Improving option pricing using Artificial Neural Networks.</a:t>
            </a:r>
          </a:p>
          <a:p>
            <a:endParaRPr lang="en-IN" sz="2000" b="1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4833" y1="47667" x2="74833" y2="47667"/>
                        <a14:foregroundMark x1="74833" y1="47667" x2="74833" y2="47667"/>
                        <a14:foregroundMark x1="72500" y1="49000" x2="72500" y2="49000"/>
                        <a14:foregroundMark x1="72500" y1="49000" x2="72500" y2="4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461" t="43377" r="9983" b="11901"/>
          <a:stretch/>
        </p:blipFill>
        <p:spPr>
          <a:xfrm>
            <a:off x="8162924" y="1834683"/>
            <a:ext cx="2600325" cy="3270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11903" y="2752387"/>
            <a:ext cx="1902372" cy="1631216"/>
          </a:xfrm>
          <a:prstGeom prst="rect">
            <a:avLst/>
          </a:prstGeom>
          <a:solidFill>
            <a:srgbClr val="378786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To restrict errors using Bootstrap Confidence Intervals.</a:t>
            </a:r>
          </a:p>
          <a:p>
            <a:pPr algn="ctr"/>
            <a:endParaRPr lang="en-IN" sz="2000" b="1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3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614252"/>
              </p:ext>
            </p:extLst>
          </p:nvPr>
        </p:nvGraphicFramePr>
        <p:xfrm>
          <a:off x="2550696" y="2271561"/>
          <a:ext cx="6747309" cy="285870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6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1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900" u="none" strike="noStrike" dirty="0">
                          <a:effectLst/>
                        </a:rPr>
                        <a:t>MSE for 1 contract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7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 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Black-Scholes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ANN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73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Tata Motors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10.03466</a:t>
                      </a:r>
                    </a:p>
                    <a:p>
                      <a:pPr algn="ctr" fontAlgn="ctr"/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1.9952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4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>
                          <a:effectLst/>
                        </a:rPr>
                        <a:t>SBI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>
                          <a:effectLst/>
                        </a:rPr>
                        <a:t>10.35019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1.47596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47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>
                          <a:effectLst/>
                        </a:rPr>
                        <a:t>Reliance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>
                          <a:effectLst/>
                        </a:rPr>
                        <a:t>4.817468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1.02879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14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Tata steel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>
                          <a:effectLst/>
                        </a:rPr>
                        <a:t>4.033</a:t>
                      </a:r>
                      <a:endParaRPr lang="en-IN" sz="1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900" u="none" strike="noStrike" dirty="0">
                          <a:effectLst/>
                        </a:rPr>
                        <a:t>1.00365</a:t>
                      </a:r>
                      <a:endParaRPr lang="en-IN" sz="19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1" marR="6351" marT="635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0" y="940888"/>
            <a:ext cx="6257386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800" b="1" cap="small" dirty="0">
                <a:solidFill>
                  <a:schemeClr val="bg1"/>
                </a:solidFill>
                <a:cs typeface="Aparajita" panose="02020603050405020304" pitchFamily="18" charset="0"/>
              </a:rPr>
              <a:t>Comparison of errors</a:t>
            </a:r>
          </a:p>
          <a:p>
            <a:pPr algn="r"/>
            <a:endParaRPr lang="en-IN" sz="4800" b="1" cap="small" dirty="0">
              <a:solidFill>
                <a:schemeClr val="bg1"/>
              </a:solidFill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8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4B2CF185-EF11-49EB-9F4E-6C23FCFF53A2}"/>
              </a:ext>
            </a:extLst>
          </p:cNvPr>
          <p:cNvSpPr txBox="1">
            <a:spLocks/>
          </p:cNvSpPr>
          <p:nvPr/>
        </p:nvSpPr>
        <p:spPr>
          <a:xfrm>
            <a:off x="161853" y="846717"/>
            <a:ext cx="11051263" cy="920672"/>
          </a:xfrm>
          <a:prstGeom prst="rect">
            <a:avLst/>
          </a:prstGeom>
        </p:spPr>
        <p:txBody>
          <a:bodyPr vert="horz" lIns="91434" tIns="45718" rIns="91434" bIns="45718" rtlCol="0" anchor="ctr">
            <a:normAutofit/>
          </a:bodyPr>
          <a:lstStyle>
            <a:lvl1pPr algn="l" defTabSz="91433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cap="small" dirty="0">
                <a:solidFill>
                  <a:schemeClr val="bg1"/>
                </a:solidFill>
              </a:rPr>
              <a:t>Hybrid Artificial neural network</a:t>
            </a:r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07BC9F03-4354-4363-AC32-7F4FC98CF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5" b="89844" l="997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97111">
            <a:off x="3424911" y="1715360"/>
            <a:ext cx="4767483" cy="469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0E58A0-75AB-44A1-85DD-2AE91B211CBB}"/>
              </a:ext>
            </a:extLst>
          </p:cNvPr>
          <p:cNvSpPr txBox="1"/>
          <p:nvPr/>
        </p:nvSpPr>
        <p:spPr>
          <a:xfrm>
            <a:off x="1025536" y="4749801"/>
            <a:ext cx="2700867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MODIFIED BLACK SCHOLES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B82D2D-3197-470D-A35A-041D5009ACAE}"/>
              </a:ext>
            </a:extLst>
          </p:cNvPr>
          <p:cNvSpPr txBox="1"/>
          <p:nvPr/>
        </p:nvSpPr>
        <p:spPr>
          <a:xfrm>
            <a:off x="7872914" y="2312154"/>
            <a:ext cx="3480890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600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244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292671" y="2274777"/>
            <a:ext cx="7761569" cy="9531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46" name="Rectangle 45"/>
          <p:cNvSpPr/>
          <p:nvPr/>
        </p:nvSpPr>
        <p:spPr>
          <a:xfrm>
            <a:off x="292671" y="3486068"/>
            <a:ext cx="7761569" cy="9531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47" name="Rectangle 46"/>
          <p:cNvSpPr/>
          <p:nvPr/>
        </p:nvSpPr>
        <p:spPr>
          <a:xfrm>
            <a:off x="292671" y="4697357"/>
            <a:ext cx="7761569" cy="9531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grpSp>
        <p:nvGrpSpPr>
          <p:cNvPr id="8" name="Group 7"/>
          <p:cNvGrpSpPr/>
          <p:nvPr/>
        </p:nvGrpSpPr>
        <p:grpSpPr>
          <a:xfrm>
            <a:off x="147424" y="2179477"/>
            <a:ext cx="7778141" cy="953155"/>
            <a:chOff x="3925455" y="1191491"/>
            <a:chExt cx="6400799" cy="969818"/>
          </a:xfrm>
        </p:grpSpPr>
        <p:sp>
          <p:nvSpPr>
            <p:cNvPr id="5" name="Rectangle 4"/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0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01</a:t>
                </a:r>
              </a:p>
            </p:txBody>
          </p:sp>
          <p:sp>
            <p:nvSpPr>
              <p:cNvPr id="6" name="Isosceles Triangle 5"/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00"/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47424" y="3390689"/>
            <a:ext cx="7778141" cy="953155"/>
            <a:chOff x="3925455" y="1191491"/>
            <a:chExt cx="6400799" cy="969818"/>
          </a:xfrm>
        </p:grpSpPr>
        <p:sp>
          <p:nvSpPr>
            <p:cNvPr id="10" name="Rectangle 9"/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02</a:t>
                </a:r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0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47424" y="4601905"/>
            <a:ext cx="7778141" cy="953155"/>
            <a:chOff x="3925455" y="1191491"/>
            <a:chExt cx="6400799" cy="969818"/>
          </a:xfrm>
        </p:grpSpPr>
        <p:sp>
          <p:nvSpPr>
            <p:cNvPr id="15" name="Rectangle 14"/>
            <p:cNvSpPr/>
            <p:nvPr/>
          </p:nvSpPr>
          <p:spPr>
            <a:xfrm>
              <a:off x="4895271" y="1191491"/>
              <a:ext cx="5430983" cy="969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0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925455" y="1191491"/>
              <a:ext cx="1178646" cy="969818"/>
              <a:chOff x="3925455" y="1191491"/>
              <a:chExt cx="1178646" cy="96981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3925455" y="1191491"/>
                <a:ext cx="969818" cy="9698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600" b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03</a:t>
                </a:r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 rot="5400000">
                <a:off x="4803124" y="1537059"/>
                <a:ext cx="323272" cy="278683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00"/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1842795" y="2478949"/>
            <a:ext cx="5782820" cy="677107"/>
          </a:xfrm>
          <a:prstGeom prst="rect">
            <a:avLst/>
          </a:prstGeom>
          <a:noFill/>
        </p:spPr>
        <p:txBody>
          <a:bodyPr wrap="square" lIns="0" tIns="45718" rIns="0" bIns="45718" rtlCol="0" anchor="t">
            <a:spAutoFit/>
          </a:bodyPr>
          <a:lstStyle/>
          <a:p>
            <a:pPr algn="just"/>
            <a:r>
              <a:rPr lang="en-IN" dirty="0"/>
              <a:t>Black Scholes follows standard diffusion process.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9387" y="3367020"/>
            <a:ext cx="5624728" cy="1261883"/>
          </a:xfrm>
          <a:prstGeom prst="rect">
            <a:avLst/>
          </a:prstGeom>
          <a:noFill/>
        </p:spPr>
        <p:txBody>
          <a:bodyPr wrap="square" lIns="0" tIns="45718" rIns="0" bIns="45718" rtlCol="0" anchor="t">
            <a:spAutoFit/>
          </a:bodyPr>
          <a:lstStyle/>
          <a:p>
            <a:pPr algn="just"/>
            <a:r>
              <a:rPr lang="en-IN" dirty="0"/>
              <a:t>NSE uses a system of margins and deposits for short and long option positions requires a modification of standard diffusion process.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842795" y="4913681"/>
            <a:ext cx="5038420" cy="677107"/>
          </a:xfrm>
          <a:prstGeom prst="rect">
            <a:avLst/>
          </a:prstGeom>
          <a:noFill/>
        </p:spPr>
        <p:txBody>
          <a:bodyPr wrap="square" lIns="0" tIns="45718" rIns="0" bIns="45718" rtlCol="0" anchor="t">
            <a:spAutoFit/>
          </a:bodyPr>
          <a:lstStyle/>
          <a:p>
            <a:pPr algn="just"/>
            <a:r>
              <a:rPr lang="en-IN" dirty="0"/>
              <a:t>Therefore, risk free rate=0</a:t>
            </a:r>
          </a:p>
          <a:p>
            <a:pPr algn="just"/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81728" y="953406"/>
            <a:ext cx="6962943" cy="627612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cap="small" dirty="0">
                <a:solidFill>
                  <a:schemeClr val="bg1"/>
                </a:solidFill>
                <a:cs typeface="Aparajita" panose="02020603050405020304" pitchFamily="18" charset="0"/>
              </a:rPr>
              <a:t>Modified Black Scholes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442429" y="2560029"/>
                <a:ext cx="3350987" cy="616960"/>
              </a:xfrm>
              <a:prstGeom prst="rect">
                <a:avLst/>
              </a:prstGeom>
            </p:spPr>
            <p:txBody>
              <a:bodyPr wrap="square" lIns="91434" tIns="45718" rIns="91434" bIns="45718">
                <a:spAutoFit/>
              </a:bodyPr>
              <a:lstStyle/>
              <a:p>
                <a:r>
                  <a:rPr lang="en-IN" sz="2400" dirty="0"/>
                  <a:t>f</a:t>
                </a:r>
                <a:r>
                  <a:rPr lang="en-IN" sz="2400" baseline="-25000" dirty="0"/>
                  <a:t>MB</a:t>
                </a:r>
                <a:r>
                  <a:rPr lang="en-IN" sz="2400" dirty="0"/>
                  <a:t>(x)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IN" sz="2400">
                            <a:latin typeface="Cambria Math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IN" sz="2400" dirty="0"/>
                  <a:t>N(d</a:t>
                </a:r>
                <a:r>
                  <a:rPr lang="en-IN" sz="2400" baseline="-25000" dirty="0"/>
                  <a:t>1</a:t>
                </a:r>
                <a:r>
                  <a:rPr lang="en-IN" sz="2400" dirty="0"/>
                  <a:t>)-N(d</a:t>
                </a:r>
                <a:r>
                  <a:rPr lang="en-IN" sz="2400" baseline="-25000" dirty="0"/>
                  <a:t>2</a:t>
                </a:r>
                <a:r>
                  <a:rPr lang="en-IN" sz="2400" dirty="0"/>
                  <a:t>)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429" y="2560029"/>
                <a:ext cx="3350987" cy="616960"/>
              </a:xfrm>
              <a:prstGeom prst="rect">
                <a:avLst/>
              </a:prstGeom>
              <a:blipFill>
                <a:blip r:embed="rId3"/>
                <a:stretch>
                  <a:fillRect l="-2909" b="-89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441476" y="3419870"/>
                <a:ext cx="3350987" cy="857159"/>
              </a:xfrm>
              <a:prstGeom prst="rect">
                <a:avLst/>
              </a:prstGeom>
            </p:spPr>
            <p:txBody>
              <a:bodyPr wrap="square" lIns="91434" tIns="45718" rIns="91434" bIns="45718">
                <a:spAutoFit/>
              </a:bodyPr>
              <a:lstStyle/>
              <a:p>
                <a:r>
                  <a:rPr lang="en-IN" sz="2400" dirty="0"/>
                  <a:t>d</a:t>
                </a:r>
                <a:r>
                  <a:rPr lang="en-IN" sz="2400" baseline="-25000" dirty="0"/>
                  <a:t>1</a:t>
                </a:r>
                <a14:m>
                  <m:oMath xmlns:m="http://schemas.openxmlformats.org/officeDocument/2006/math">
                    <m:r>
                      <a:rPr lang="en-IN" sz="2400">
                        <a:latin typeface="Cambria Math"/>
                      </a:rPr>
                      <m:t>=(</m:t>
                    </m:r>
                    <m:r>
                      <a:rPr lang="en-IN" sz="2400">
                        <a:latin typeface="Cambria Math"/>
                      </a:rPr>
                      <m:t>𝑙𝑛</m:t>
                    </m:r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IN" sz="2400">
                            <a:latin typeface="Cambria Math"/>
                          </a:rPr>
                          <m:t>𝑋</m:t>
                        </m:r>
                      </m:den>
                    </m:f>
                  </m:oMath>
                </a14:m>
                <a:r>
                  <a:rPr lang="en-IN" sz="2400" dirty="0"/>
                  <a:t>)+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IN" sz="24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n-IN" sz="2400">
                                    <a:latin typeface="Cambria Math"/>
                                    <a:sym typeface="Symbol" panose="05050102010706020507" pitchFamily="18" charset="2"/>
                                  </a:rPr>
                                  <m:t></m:t>
                                </m:r>
                              </m:e>
                              <m:sup>
                                <m:r>
                                  <a:rPr lang="en-IN" sz="2400">
                                    <a:latin typeface="Cambria Math"/>
                                    <a:sym typeface="Symbol" panose="05050102010706020507" pitchFamily="18" charset="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IN" sz="2400">
                                <a:latin typeface="Cambria Math"/>
                                <a:sym typeface="Symbol" panose="05050102010706020507" pitchFamily="18" charset="2"/>
                              </a:rPr>
                              <m:t>2</m:t>
                            </m:r>
                          </m:den>
                        </m:f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∗(</m:t>
                        </m:r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𝑇</m:t>
                        </m:r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𝑡</m:t>
                        </m:r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)</m:t>
                        </m:r>
                      </m:num>
                      <m:den>
                        <m:r>
                          <a:rPr lang="en-IN" sz="2400">
                            <a:latin typeface="Cambria Math"/>
                            <a:sym typeface="Symbol" panose="05050102010706020507" pitchFamily="18" charset="2"/>
                          </a:rPr>
                          <m:t>∗</m:t>
                        </m:r>
                        <m:rad>
                          <m:radPr>
                            <m:degHide m:val="on"/>
                            <m:ctrlPr>
                              <a:rPr lang="en-IN" sz="2400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>
                                <a:latin typeface="Cambria Math"/>
                                <a:sym typeface="Symbol" panose="05050102010706020507" pitchFamily="18" charset="2"/>
                              </a:rPr>
                              <m:t>𝑇</m:t>
                            </m:r>
                            <m:r>
                              <a:rPr lang="en-IN" sz="2400">
                                <a:latin typeface="Cambria Math"/>
                                <a:sym typeface="Symbol" panose="05050102010706020507" pitchFamily="18" charset="2"/>
                              </a:rPr>
                              <m:t>−</m:t>
                            </m:r>
                            <m:r>
                              <a:rPr lang="en-IN" sz="2400">
                                <a:latin typeface="Cambria Math"/>
                                <a:sym typeface="Symbol" panose="05050102010706020507" pitchFamily="18" charset="2"/>
                              </a:rPr>
                              <m:t>𝑡</m:t>
                            </m:r>
                          </m:e>
                        </m:rad>
                      </m:den>
                    </m:f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76" y="3419870"/>
                <a:ext cx="3350987" cy="857159"/>
              </a:xfrm>
              <a:prstGeom prst="rect">
                <a:avLst/>
              </a:prstGeom>
              <a:blipFill>
                <a:blip r:embed="rId4"/>
                <a:stretch>
                  <a:fillRect l="-2914" b="-28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465592" y="4863191"/>
                <a:ext cx="3726408" cy="495264"/>
              </a:xfrm>
              <a:prstGeom prst="rect">
                <a:avLst/>
              </a:prstGeom>
              <a:noFill/>
            </p:spPr>
            <p:txBody>
              <a:bodyPr wrap="square" lIns="91434" tIns="45718" rIns="91434" bIns="45718" rtlCol="0">
                <a:spAutoFit/>
              </a:bodyPr>
              <a:lstStyle/>
              <a:p>
                <a:r>
                  <a:rPr lang="en-IN" sz="2400" dirty="0"/>
                  <a:t>d</a:t>
                </a:r>
                <a:r>
                  <a:rPr lang="en-IN" sz="2400" baseline="-25000" dirty="0"/>
                  <a:t>2</a:t>
                </a:r>
                <a:r>
                  <a:rPr lang="en-IN" sz="2400" dirty="0"/>
                  <a:t>=d</a:t>
                </a:r>
                <a:r>
                  <a:rPr lang="en-IN" sz="2400" baseline="-25000" dirty="0"/>
                  <a:t>1</a:t>
                </a:r>
                <a:r>
                  <a:rPr lang="en-IN" sz="2400" dirty="0"/>
                  <a:t>-</a:t>
                </a:r>
                <a:r>
                  <a:rPr lang="en-IN" sz="2400" dirty="0">
                    <a:sym typeface="Symbol" panose="05050102010706020507" pitchFamily="18" charset="2"/>
                  </a:rPr>
                  <a:t>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radPr>
                      <m:deg/>
                      <m:e>
                        <m:r>
                          <a:rPr lang="en-IN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𝑇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</m:t>
                        </m:r>
                        <m:r>
                          <a:rPr lang="en-IN" sz="2400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</m:e>
                    </m:rad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5592" y="4863190"/>
                <a:ext cx="3726408" cy="495264"/>
              </a:xfrm>
              <a:prstGeom prst="rect">
                <a:avLst/>
              </a:prstGeom>
              <a:blipFill rotWithShape="1">
                <a:blip r:embed="rId5"/>
                <a:stretch>
                  <a:fillRect l="-2619" t="-4938" b="-28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51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61CC3A-2076-4D94-B584-F484F6BD8008}"/>
              </a:ext>
            </a:extLst>
          </p:cNvPr>
          <p:cNvSpPr/>
          <p:nvPr/>
        </p:nvSpPr>
        <p:spPr>
          <a:xfrm>
            <a:off x="0" y="186267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385519"/>
            <a:ext cx="11421390" cy="1375546"/>
          </a:xfrm>
        </p:spPr>
        <p:txBody>
          <a:bodyPr>
            <a:noAutofit/>
          </a:bodyPr>
          <a:lstStyle/>
          <a:p>
            <a:r>
              <a:rPr lang="en-IN" sz="4800" b="1" cap="small" dirty="0" smtClean="0">
                <a:solidFill>
                  <a:schemeClr val="tx1"/>
                </a:solidFill>
              </a:rPr>
              <a:t>HYBRID</a:t>
            </a:r>
            <a:r>
              <a:rPr lang="en-IN" sz="4800" b="1" cap="small" dirty="0" smtClean="0">
                <a:solidFill>
                  <a:schemeClr val="tx1"/>
                </a:solidFill>
              </a:rPr>
              <a:t> </a:t>
            </a:r>
            <a:r>
              <a:rPr lang="en-IN" sz="4800" b="1" cap="small" dirty="0">
                <a:solidFill>
                  <a:schemeClr val="tx1"/>
                </a:solidFill>
              </a:rPr>
              <a:t>NEURAL NETWORK FOR TATA MOTORS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32" y="1960317"/>
            <a:ext cx="8820615" cy="4652356"/>
          </a:xfrm>
          <a:prstGeom prst="rect">
            <a:avLst/>
          </a:prstGeom>
          <a:ln w="38100">
            <a:solidFill>
              <a:srgbClr val="E96D63"/>
            </a:solidFill>
          </a:ln>
        </p:spPr>
      </p:pic>
    </p:spTree>
    <p:extLst>
      <p:ext uri="{BB962C8B-B14F-4D97-AF65-F5344CB8AC3E}">
        <p14:creationId xmlns:p14="http://schemas.microsoft.com/office/powerpoint/2010/main" val="23053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99606-DEAF-4711-97CD-15E8F40F2F3C}"/>
              </a:ext>
            </a:extLst>
          </p:cNvPr>
          <p:cNvSpPr/>
          <p:nvPr/>
        </p:nvSpPr>
        <p:spPr>
          <a:xfrm>
            <a:off x="0" y="186267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-152400" y="370355"/>
            <a:ext cx="9967409" cy="1569656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4800" b="1" cap="small" dirty="0"/>
              <a:t>Hybrid Artificial Neural Network</a:t>
            </a:r>
          </a:p>
          <a:p>
            <a:pPr algn="ctr"/>
            <a:endParaRPr lang="en-IN" sz="4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t="5254" r="6426" b="8257"/>
          <a:stretch/>
        </p:blipFill>
        <p:spPr bwMode="auto">
          <a:xfrm>
            <a:off x="150998" y="2514240"/>
            <a:ext cx="4592040" cy="33313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666" y="2514240"/>
            <a:ext cx="7021500" cy="3331323"/>
          </a:xfrm>
          <a:prstGeom prst="rect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98273" y="3512633"/>
            <a:ext cx="1081668" cy="360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6556917" y="4025590"/>
            <a:ext cx="122663" cy="1115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7025269" y="3479180"/>
            <a:ext cx="900000" cy="3847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6835696" y="3488752"/>
            <a:ext cx="144000" cy="3847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551342" y="3958684"/>
            <a:ext cx="144000" cy="115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6629398" y="4917689"/>
            <a:ext cx="1296000" cy="32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1" t="12161" r="81619" b="60046"/>
          <a:stretch/>
        </p:blipFill>
        <p:spPr bwMode="auto">
          <a:xfrm>
            <a:off x="5120620" y="2977374"/>
            <a:ext cx="490654" cy="107051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 prstMaterial="metal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7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39A58C1-64AA-47DC-BF09-ACD70862E8C8}"/>
              </a:ext>
            </a:extLst>
          </p:cNvPr>
          <p:cNvSpPr/>
          <p:nvPr/>
        </p:nvSpPr>
        <p:spPr>
          <a:xfrm>
            <a:off x="0" y="74498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864737" y="259647"/>
            <a:ext cx="10953367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 smtClean="0">
                <a:cs typeface="Aparajita" panose="02020603050405020304" pitchFamily="18" charset="0"/>
              </a:rPr>
              <a:t>ERRORS IN HYBRID NEURAL NETWORK IN </a:t>
            </a:r>
            <a:r>
              <a:rPr lang="en-IN" sz="4800" b="1" dirty="0" smtClean="0">
                <a:cs typeface="Aparajita" panose="02020603050405020304" pitchFamily="18" charset="0"/>
              </a:rPr>
              <a:t>TATA </a:t>
            </a:r>
            <a:r>
              <a:rPr lang="en-IN" sz="4800" b="1" dirty="0">
                <a:cs typeface="Aparajita" panose="02020603050405020304" pitchFamily="18" charset="0"/>
              </a:rPr>
              <a:t>MOTORS</a:t>
            </a:r>
          </a:p>
          <a:p>
            <a:pPr algn="ctr"/>
            <a:endParaRPr lang="en-IN" sz="4800" b="1" dirty="0">
              <a:cs typeface="Aparajita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841" y="2020461"/>
            <a:ext cx="4963887" cy="5847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  <a:latin typeface="Aparajita" panose="02020603050405020304"/>
              </a:rPr>
              <a:t>What do the axes define?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0544" y="2842245"/>
            <a:ext cx="2764301" cy="69781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</a:rPr>
              <a:t>  X : Moneyness (S/X 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20544" y="3641040"/>
            <a:ext cx="2764301" cy="6978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</a:rPr>
              <a:t>   Y: Time to Expiry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0544" y="4439840"/>
            <a:ext cx="2764301" cy="67400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</a:rPr>
              <a:t>   Z: Error Term (C/X)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11" t="18504" r="1058" b="20740"/>
          <a:stretch/>
        </p:blipFill>
        <p:spPr>
          <a:xfrm>
            <a:off x="11084009" y="2706130"/>
            <a:ext cx="852617" cy="2758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486" t="20617" r="38951" b="27946"/>
          <a:stretch/>
        </p:blipFill>
        <p:spPr>
          <a:xfrm>
            <a:off x="5214112" y="1891771"/>
            <a:ext cx="5220277" cy="47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E9DC2E-02FC-45C7-AD0C-E39F8A5C6B42}"/>
              </a:ext>
            </a:extLst>
          </p:cNvPr>
          <p:cNvSpPr/>
          <p:nvPr/>
        </p:nvSpPr>
        <p:spPr>
          <a:xfrm>
            <a:off x="0" y="186267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 txBox="1">
            <a:spLocks/>
          </p:cNvSpPr>
          <p:nvPr/>
        </p:nvSpPr>
        <p:spPr>
          <a:xfrm>
            <a:off x="-278778" y="677948"/>
            <a:ext cx="11775685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sz="4000" b="1" dirty="0" smtClean="0">
                <a:cs typeface="Aparajita" panose="02020603050405020304" pitchFamily="18" charset="0"/>
              </a:rPr>
              <a:t>ERRORS IN HYBRID NEURAL NETWORKS IN SBI</a:t>
            </a:r>
            <a:endParaRPr lang="en-IN" sz="4000" b="1" dirty="0">
              <a:cs typeface="Aparajita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041" y="1982889"/>
            <a:ext cx="4963887" cy="5847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3200" dirty="0">
                <a:solidFill>
                  <a:schemeClr val="bg2"/>
                </a:solidFill>
                <a:latin typeface="+mj-lt"/>
              </a:rPr>
              <a:t>What do the axes define?</a:t>
            </a:r>
          </a:p>
        </p:txBody>
      </p:sp>
      <p:sp>
        <p:nvSpPr>
          <p:cNvPr id="8" name="Rectangle 7"/>
          <p:cNvSpPr/>
          <p:nvPr/>
        </p:nvSpPr>
        <p:spPr>
          <a:xfrm>
            <a:off x="340492" y="2805973"/>
            <a:ext cx="2764301" cy="69781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  <a:latin typeface="+mj-lt"/>
              </a:rPr>
              <a:t>  X : Moneyness (S/X ) </a:t>
            </a:r>
          </a:p>
        </p:txBody>
      </p:sp>
      <p:sp>
        <p:nvSpPr>
          <p:cNvPr id="9" name="Rectangle 8"/>
          <p:cNvSpPr/>
          <p:nvPr/>
        </p:nvSpPr>
        <p:spPr>
          <a:xfrm>
            <a:off x="340492" y="3604769"/>
            <a:ext cx="2764301" cy="69781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  <a:latin typeface="+mj-lt"/>
              </a:rPr>
              <a:t>   Y: Time to Expiry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0492" y="4403568"/>
            <a:ext cx="2764301" cy="67400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r>
              <a:rPr lang="en-IN" sz="2100" dirty="0">
                <a:solidFill>
                  <a:schemeClr val="tx1"/>
                </a:solidFill>
                <a:latin typeface="+mj-lt"/>
              </a:rPr>
              <a:t>   Z: Error Term (C/X)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284" t="21530" r="37915" b="23978"/>
          <a:stretch/>
        </p:blipFill>
        <p:spPr>
          <a:xfrm>
            <a:off x="5241073" y="2174428"/>
            <a:ext cx="4861931" cy="46060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0" t="18214" r="359" b="22922"/>
          <a:stretch/>
        </p:blipFill>
        <p:spPr>
          <a:xfrm>
            <a:off x="10807442" y="2676294"/>
            <a:ext cx="1202421" cy="284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7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85" y="657035"/>
            <a:ext cx="9784080" cy="1026893"/>
          </a:xfrm>
        </p:spPr>
        <p:txBody>
          <a:bodyPr>
            <a:normAutofit/>
          </a:bodyPr>
          <a:lstStyle/>
          <a:p>
            <a:r>
              <a:rPr lang="en-IN" sz="4800" b="1" dirty="0"/>
              <a:t>Bootstrapping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190" y="2045244"/>
            <a:ext cx="8202620" cy="4351339"/>
          </a:xfrm>
        </p:spPr>
        <p:txBody>
          <a:bodyPr/>
          <a:lstStyle/>
          <a:p>
            <a:r>
              <a:rPr lang="en-IN" dirty="0"/>
              <a:t>Random Sampling with replacement.</a:t>
            </a:r>
          </a:p>
          <a:p>
            <a:r>
              <a:rPr lang="en-IN" dirty="0"/>
              <a:t>Assigns measures of Accuracy to sample estimates.</a:t>
            </a:r>
          </a:p>
          <a:p>
            <a:r>
              <a:rPr lang="en-IN" dirty="0"/>
              <a:t>Bootstrap Confidence Interval signifies the maximum and minimum possible error in option price.</a:t>
            </a:r>
          </a:p>
          <a:p>
            <a:r>
              <a:rPr lang="en-IN" dirty="0"/>
              <a:t>Value above and below Confidence Interval signifies overvaluation and undervaluation of option pricing.</a:t>
            </a:r>
          </a:p>
          <a:p>
            <a:r>
              <a:rPr lang="en-IN" dirty="0"/>
              <a:t>This leads to identification of option prices which are both profitable and are outside the range of model uncertainty.</a:t>
            </a:r>
          </a:p>
          <a:p>
            <a:r>
              <a:rPr lang="en-IN" dirty="0"/>
              <a:t>Hedging strategies can be incorporated.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7" name="Flowchart: Connector 6"/>
          <p:cNvSpPr/>
          <p:nvPr/>
        </p:nvSpPr>
        <p:spPr>
          <a:xfrm>
            <a:off x="9688347" y="3575784"/>
            <a:ext cx="1771463" cy="805759"/>
          </a:xfrm>
          <a:prstGeom prst="flowChartConnector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 Error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666" l="9984" r="100000">
                        <a14:foregroundMark x1="59098" y1="21622" x2="59098" y2="21622"/>
                        <a14:foregroundMark x1="65539" y1="17965" x2="65539" y2="17965"/>
                        <a14:foregroundMark x1="80998" y1="17011" x2="80998" y2="17011"/>
                        <a14:foregroundMark x1="68921" y1="23688" x2="68921" y2="23688"/>
                        <a14:foregroundMark x1="60386" y1="36884" x2="60386" y2="36884"/>
                        <a14:foregroundMark x1="65217" y1="71542" x2="65217" y2="71542"/>
                        <a14:foregroundMark x1="66023" y1="9380" x2="66023" y2="9380"/>
                        <a14:foregroundMark x1="69082" y1="6677" x2="69082" y2="6677"/>
                        <a14:foregroundMark x1="78905" y1="11288" x2="78905" y2="11288"/>
                        <a14:foregroundMark x1="34300" y1="10016" x2="34300" y2="10016"/>
                        <a14:foregroundMark x1="32528" y1="8267" x2="32528" y2="8267"/>
                        <a14:foregroundMark x1="29630" y1="7631" x2="29630" y2="7631"/>
                        <a14:foregroundMark x1="31240" y1="14785" x2="31240" y2="14785"/>
                        <a14:foregroundMark x1="30274" y1="11606" x2="30274" y2="11606"/>
                        <a14:foregroundMark x1="24960" y1="10175" x2="24960" y2="10175"/>
                        <a14:foregroundMark x1="26731" y1="8108" x2="26731" y2="8108"/>
                        <a14:foregroundMark x1="24799" y1="6200" x2="24799" y2="6200"/>
                        <a14:foregroundMark x1="20612" y1="12083" x2="20612" y2="12083"/>
                        <a14:foregroundMark x1="20612" y1="8744" x2="20612" y2="8744"/>
                        <a14:foregroundMark x1="20451" y1="5405" x2="20451" y2="5405"/>
                        <a14:foregroundMark x1="19163" y1="5405" x2="19163" y2="5405"/>
                        <a14:foregroundMark x1="18196" y1="9062" x2="18196" y2="9062"/>
                        <a14:foregroundMark x1="17552" y1="11129" x2="17552" y2="11129"/>
                        <a14:foregroundMark x1="18841" y1="13831" x2="18841" y2="13831"/>
                        <a14:foregroundMark x1="17230" y1="4452" x2="17713" y2="14944"/>
                        <a14:foregroundMark x1="83897" y1="4769" x2="83736" y2="14149"/>
                        <a14:backgroundMark x1="23510" y1="9062" x2="23510" y2="9062"/>
                        <a14:backgroundMark x1="26248" y1="8108" x2="26248" y2="8108"/>
                        <a14:backgroundMark x1="39936" y1="8585" x2="39936" y2="8585"/>
                        <a14:backgroundMark x1="48148" y1="8585" x2="48148" y2="8585"/>
                        <a14:backgroundMark x1="52979" y1="8426" x2="52979" y2="8426"/>
                        <a14:backgroundMark x1="39452" y1="13037" x2="39452" y2="13037"/>
                      </a14:backgroundRemoval>
                    </a14:imgEffect>
                  </a14:imgLayer>
                </a14:imgProps>
              </a:ext>
            </a:extLst>
          </a:blip>
          <a:srcRect r="29750"/>
          <a:stretch/>
        </p:blipFill>
        <p:spPr>
          <a:xfrm>
            <a:off x="8036691" y="1804367"/>
            <a:ext cx="4155309" cy="4580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0823" y="2548691"/>
            <a:ext cx="759404" cy="2139045"/>
          </a:xfrm>
          <a:prstGeom prst="rect">
            <a:avLst/>
          </a:prstGeom>
          <a:solidFill>
            <a:srgbClr val="DB6447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B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S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84089" y="2534781"/>
            <a:ext cx="812128" cy="4185757"/>
          </a:xfrm>
          <a:prstGeom prst="rect">
            <a:avLst/>
          </a:prstGeom>
          <a:solidFill>
            <a:srgbClr val="D43E29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F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D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E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N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20283" y="2537462"/>
            <a:ext cx="760188" cy="2431433"/>
          </a:xfrm>
          <a:prstGeom prst="rect">
            <a:avLst/>
          </a:prstGeom>
          <a:solidFill>
            <a:srgbClr val="F1BD48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V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A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b="1" dirty="0">
                <a:solidFill>
                  <a:schemeClr val="bg1"/>
                </a:solidFill>
              </a:rPr>
              <a:t>E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81494" y="2525451"/>
            <a:ext cx="790819" cy="4308871"/>
          </a:xfrm>
          <a:prstGeom prst="rect">
            <a:avLst/>
          </a:prstGeom>
          <a:solidFill>
            <a:srgbClr val="6CC29F"/>
          </a:solidFill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1500" b="1" dirty="0">
                <a:solidFill>
                  <a:schemeClr val="bg1"/>
                </a:solidFill>
              </a:rPr>
              <a:t>P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D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C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T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I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N</a:t>
            </a:r>
          </a:p>
          <a:p>
            <a:pPr algn="ctr"/>
            <a:endParaRPr lang="en-IN" sz="1500" b="1" dirty="0">
              <a:solidFill>
                <a:schemeClr val="bg1"/>
              </a:solidFill>
            </a:endParaRP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E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R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O</a:t>
            </a:r>
          </a:p>
          <a:p>
            <a:pPr algn="ctr"/>
            <a:r>
              <a:rPr lang="en-IN" sz="1500" b="1" dirty="0">
                <a:solidFill>
                  <a:schemeClr val="bg1"/>
                </a:solidFill>
              </a:rPr>
              <a:t>R</a:t>
            </a:r>
          </a:p>
          <a:p>
            <a:pPr algn="ctr"/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040821" y="1860353"/>
            <a:ext cx="3151179" cy="677107"/>
          </a:xfrm>
          <a:prstGeom prst="rect">
            <a:avLst/>
          </a:prstGeom>
          <a:solidFill>
            <a:schemeClr val="bg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/>
              <a:t>USES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649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582A1F-EEB1-47FF-8535-84C5080E4024}"/>
              </a:ext>
            </a:extLst>
          </p:cNvPr>
          <p:cNvSpPr/>
          <p:nvPr/>
        </p:nvSpPr>
        <p:spPr>
          <a:xfrm>
            <a:off x="0" y="122758"/>
            <a:ext cx="12192000" cy="1642533"/>
          </a:xfrm>
          <a:prstGeom prst="rect">
            <a:avLst/>
          </a:prstGeom>
          <a:solidFill>
            <a:srgbClr val="3232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4941519" y="1957650"/>
            <a:ext cx="3206663" cy="38472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TATA MOTORS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56200"/>
            <a:ext cx="10894645" cy="1109091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chemeClr val="tx1"/>
                </a:solidFill>
              </a:rPr>
              <a:t>Bootstrap Confidence Interval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33365"/>
              </p:ext>
            </p:extLst>
          </p:nvPr>
        </p:nvGraphicFramePr>
        <p:xfrm>
          <a:off x="1037968" y="2349524"/>
          <a:ext cx="9310364" cy="43790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534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6199" y="259185"/>
            <a:ext cx="4250267" cy="11432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/>
          <a:p>
            <a:pPr algn="ctr"/>
            <a:r>
              <a:rPr lang="en-IN" sz="4800" b="1" dirty="0">
                <a:latin typeface="PMingLiU" panose="02020500000000000000" pitchFamily="18" charset="-120"/>
                <a:ea typeface="PMingLiU" panose="02020500000000000000" pitchFamily="18" charset="-120"/>
              </a:rPr>
              <a:t>CONCLUSION</a:t>
            </a:r>
            <a:endParaRPr sz="4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673089" y="1574282"/>
            <a:ext cx="10248000" cy="4131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Black Scholes model misprices the call option. Mispricing worsens with increase in volatility.</a:t>
            </a:r>
          </a:p>
          <a:p>
            <a:pPr marL="101598" indent="0">
              <a:buNone/>
            </a:pPr>
            <a:endParaRPr lang="en-IN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Considering the errors of Black Scholes it can be concluded that there is need for some better option pricing model.</a:t>
            </a:r>
          </a:p>
          <a:p>
            <a:pPr marL="101598" indent="0">
              <a:buNone/>
            </a:pPr>
            <a:endParaRPr lang="en-IN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Artificial neural network performed is found to outperform Black Scholes option pricing model.</a:t>
            </a:r>
          </a:p>
          <a:p>
            <a:endParaRPr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4355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14484976"/>
              </p:ext>
            </p:extLst>
          </p:nvPr>
        </p:nvGraphicFramePr>
        <p:xfrm>
          <a:off x="1915596" y="1004000"/>
          <a:ext cx="9362007" cy="5340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D9CBB6A-68C7-4076-850F-333854CC4EA1}"/>
              </a:ext>
            </a:extLst>
          </p:cNvPr>
          <p:cNvSpPr txBox="1">
            <a:spLocks/>
          </p:cNvSpPr>
          <p:nvPr/>
        </p:nvSpPr>
        <p:spPr>
          <a:xfrm>
            <a:off x="606735" y="656290"/>
            <a:ext cx="5688188" cy="864505"/>
          </a:xfrm>
          <a:prstGeom prst="rect">
            <a:avLst/>
          </a:prstGeom>
        </p:spPr>
        <p:txBody>
          <a:bodyPr vert="wordArtVert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06404" y="2201335"/>
            <a:ext cx="1941689" cy="96949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>
                <a:latin typeface="+mj-lt"/>
              </a:rPr>
              <a:t>Derivative Instrument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405" y="3343541"/>
            <a:ext cx="1402687" cy="96949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b="1" dirty="0">
                <a:latin typeface="+mj-lt"/>
              </a:rPr>
              <a:t>According to positions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3" y="4485749"/>
            <a:ext cx="2012183" cy="969495"/>
          </a:xfrm>
          <a:prstGeom prst="rect">
            <a:avLst/>
          </a:prstGeom>
        </p:spPr>
        <p:txBody>
          <a:bodyPr wrap="square" lIns="91434" tIns="45718" rIns="91434" bIns="45718">
            <a:spAutoFit/>
          </a:bodyPr>
          <a:lstStyle/>
          <a:p>
            <a:r>
              <a:rPr lang="en-IN" b="1" dirty="0">
                <a:latin typeface="+mj-lt"/>
              </a:rPr>
              <a:t>Ability to </a:t>
            </a:r>
          </a:p>
          <a:p>
            <a:r>
              <a:rPr lang="en-IN" b="1" dirty="0">
                <a:latin typeface="+mj-lt"/>
              </a:rPr>
              <a:t>exercise</a:t>
            </a:r>
          </a:p>
          <a:p>
            <a:endParaRPr lang="en-IN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7264" y="380655"/>
            <a:ext cx="5169877" cy="7078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4000" cap="small" dirty="0">
                <a:latin typeface="+mj-lt"/>
              </a:rPr>
              <a:t>Stock Options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823" y="806908"/>
            <a:ext cx="6491111" cy="707882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+mj-lt"/>
              </a:rPr>
              <a:t>STOCK OPTIONS</a:t>
            </a:r>
          </a:p>
        </p:txBody>
      </p:sp>
    </p:spTree>
    <p:extLst>
      <p:ext uri="{BB962C8B-B14F-4D97-AF65-F5344CB8AC3E}">
        <p14:creationId xmlns:p14="http://schemas.microsoft.com/office/powerpoint/2010/main" val="68284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-110067" y="282740"/>
            <a:ext cx="10248000" cy="11432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/>
          <a:p>
            <a:pPr algn="ctr"/>
            <a:r>
              <a:rPr lang="en-IN" sz="4800" b="1" dirty="0">
                <a:latin typeface="PMingLiU" panose="02020500000000000000" pitchFamily="18" charset="-120"/>
                <a:ea typeface="PMingLiU" panose="02020500000000000000" pitchFamily="18" charset="-120"/>
              </a:rPr>
              <a:t>LIMITATIONS AND FUTURE SCOPE</a:t>
            </a:r>
            <a:endParaRPr sz="4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86240" y="1536704"/>
            <a:ext cx="10248000" cy="4131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All the type of options can be taken into consideration for better analysis and accurate results</a:t>
            </a:r>
          </a:p>
          <a:p>
            <a:pPr marL="101598" indent="0">
              <a:buNone/>
            </a:pPr>
            <a:endParaRPr lang="en-IN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Longer duration and more stocks can be included</a:t>
            </a:r>
          </a:p>
          <a:p>
            <a:pPr marL="101598" indent="0">
              <a:buNone/>
            </a:pPr>
            <a:endParaRPr lang="en-IN" dirty="0">
              <a:latin typeface="PMingLiU" panose="02020500000000000000" pitchFamily="18" charset="-120"/>
              <a:ea typeface="PMingLiU" panose="02020500000000000000" pitchFamily="18" charset="-120"/>
            </a:endParaRPr>
          </a:p>
          <a:p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A proper option trading strategy can be developed through bootstrap confidence interval which may led to profitable trades through Hedging</a:t>
            </a:r>
          </a:p>
          <a:p>
            <a:endParaRPr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39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-84668" y="272533"/>
            <a:ext cx="6663267" cy="11432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/>
          <a:p>
            <a:pPr algn="ctr"/>
            <a:r>
              <a:rPr lang="en-IN" sz="4800" b="1" dirty="0">
                <a:latin typeface="PMingLiU" panose="02020500000000000000" pitchFamily="18" charset="-120"/>
                <a:ea typeface="PMingLiU" panose="02020500000000000000" pitchFamily="18" charset="-120"/>
              </a:rPr>
              <a:t>ACKNOWLEDGEMENT</a:t>
            </a:r>
            <a:endParaRPr sz="4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986233" y="1794416"/>
            <a:ext cx="10333578" cy="4131200"/>
          </a:xfrm>
          <a:prstGeom prst="rect">
            <a:avLst/>
          </a:prstGeom>
        </p:spPr>
        <p:txBody>
          <a:bodyPr spcFirstLastPara="1" wrap="square" lIns="121894" tIns="121894" rIns="121894" bIns="121894" anchor="t" anchorCtr="0">
            <a:noAutofit/>
          </a:bodyPr>
          <a:lstStyle/>
          <a:p>
            <a:pPr marL="101598" indent="0">
              <a:buNone/>
            </a:pPr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We would like to extend our thanks to </a:t>
            </a:r>
            <a:r>
              <a:rPr lang="en-IN" dirty="0" err="1">
                <a:latin typeface="PMingLiU" panose="02020500000000000000" pitchFamily="18" charset="-120"/>
                <a:ea typeface="PMingLiU" panose="02020500000000000000" pitchFamily="18" charset="-120"/>
              </a:rPr>
              <a:t>Dr.</a:t>
            </a:r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 M. Raghunath and Miss. </a:t>
            </a:r>
            <a:r>
              <a:rPr lang="en-IN" dirty="0" err="1">
                <a:latin typeface="PMingLiU" panose="02020500000000000000" pitchFamily="18" charset="-120"/>
                <a:ea typeface="PMingLiU" panose="02020500000000000000" pitchFamily="18" charset="-120"/>
              </a:rPr>
              <a:t>Ashita</a:t>
            </a:r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 Dara for their guidance and constant support.</a:t>
            </a:r>
          </a:p>
          <a:p>
            <a:pPr marL="101598" indent="0">
              <a:buNone/>
            </a:pPr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Special thanks to Mr. </a:t>
            </a:r>
            <a:r>
              <a:rPr lang="en-IN" dirty="0" err="1">
                <a:latin typeface="PMingLiU" panose="02020500000000000000" pitchFamily="18" charset="-120"/>
                <a:ea typeface="PMingLiU" panose="02020500000000000000" pitchFamily="18" charset="-120"/>
              </a:rPr>
              <a:t>Jagabandhu</a:t>
            </a:r>
            <a:r>
              <a:rPr lang="en-IN" dirty="0">
                <a:latin typeface="PMingLiU" panose="02020500000000000000" pitchFamily="18" charset="-120"/>
                <a:ea typeface="PMingLiU" panose="02020500000000000000" pitchFamily="18" charset="-120"/>
              </a:rPr>
              <a:t> </a:t>
            </a:r>
            <a:r>
              <a:rPr lang="en-IN" dirty="0" err="1">
                <a:latin typeface="PMingLiU" panose="02020500000000000000" pitchFamily="18" charset="-120"/>
                <a:ea typeface="PMingLiU" panose="02020500000000000000" pitchFamily="18" charset="-120"/>
              </a:rPr>
              <a:t>Padhy</a:t>
            </a:r>
            <a:endParaRPr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4838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2502415" y="2670045"/>
            <a:ext cx="6663267" cy="1143200"/>
          </a:xfrm>
          <a:prstGeom prst="rect">
            <a:avLst/>
          </a:prstGeom>
        </p:spPr>
        <p:txBody>
          <a:bodyPr spcFirstLastPara="1" wrap="square" lIns="121894" tIns="121894" rIns="121894" bIns="121894" anchor="b" anchorCtr="0">
            <a:noAutofit/>
          </a:bodyPr>
          <a:lstStyle/>
          <a:p>
            <a:pPr algn="ctr"/>
            <a:r>
              <a:rPr lang="en-IN" sz="4800" b="1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THANK YOU</a:t>
            </a:r>
            <a:endParaRPr sz="4800" b="1" dirty="0"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343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8" y="484015"/>
            <a:ext cx="9784080" cy="1508760"/>
          </a:xfrm>
        </p:spPr>
        <p:txBody>
          <a:bodyPr/>
          <a:lstStyle/>
          <a:p>
            <a:r>
              <a:rPr lang="en-IN" dirty="0"/>
              <a:t>MONEYNESS</a:t>
            </a:r>
          </a:p>
        </p:txBody>
      </p:sp>
      <p:sp>
        <p:nvSpPr>
          <p:cNvPr id="4" name="Figure">
            <a:extLst>
              <a:ext uri="{FF2B5EF4-FFF2-40B4-BE49-F238E27FC236}">
                <a16:creationId xmlns:a16="http://schemas.microsoft.com/office/drawing/2014/main" id="{19773EB4-2B90-4474-A5C7-A0E2954AFD1D}"/>
              </a:ext>
            </a:extLst>
          </p:cNvPr>
          <p:cNvSpPr/>
          <p:nvPr/>
        </p:nvSpPr>
        <p:spPr>
          <a:xfrm>
            <a:off x="4758637" y="2488239"/>
            <a:ext cx="1326963" cy="1049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300"/>
          </a:p>
        </p:txBody>
      </p:sp>
      <p:sp>
        <p:nvSpPr>
          <p:cNvPr id="5" name="Freeform: Shape 31">
            <a:extLst>
              <a:ext uri="{FF2B5EF4-FFF2-40B4-BE49-F238E27FC236}">
                <a16:creationId xmlns:a16="http://schemas.microsoft.com/office/drawing/2014/main" id="{4783D1AB-F679-448C-9995-5121DD277A1E}"/>
              </a:ext>
            </a:extLst>
          </p:cNvPr>
          <p:cNvSpPr/>
          <p:nvPr/>
        </p:nvSpPr>
        <p:spPr>
          <a:xfrm>
            <a:off x="1245887" y="2388676"/>
            <a:ext cx="3573447" cy="493501"/>
          </a:xfrm>
          <a:custGeom>
            <a:avLst/>
            <a:gdLst>
              <a:gd name="connsiteX0" fmla="*/ 0 w 2718628"/>
              <a:gd name="connsiteY0" fmla="*/ 0 h 293150"/>
              <a:gd name="connsiteX1" fmla="*/ 792017 w 2718628"/>
              <a:gd name="connsiteY1" fmla="*/ 0 h 293150"/>
              <a:gd name="connsiteX2" fmla="*/ 2146785 w 2718628"/>
              <a:gd name="connsiteY2" fmla="*/ 0 h 293150"/>
              <a:gd name="connsiteX3" fmla="*/ 2718628 w 2718628"/>
              <a:gd name="connsiteY3" fmla="*/ 0 h 293150"/>
              <a:gd name="connsiteX4" fmla="*/ 2549425 w 2718628"/>
              <a:gd name="connsiteY4" fmla="*/ 293150 h 293150"/>
              <a:gd name="connsiteX5" fmla="*/ 1838337 w 2718628"/>
              <a:gd name="connsiteY5" fmla="*/ 293150 h 293150"/>
              <a:gd name="connsiteX6" fmla="*/ 961220 w 2718628"/>
              <a:gd name="connsiteY6" fmla="*/ 293150 h 293150"/>
              <a:gd name="connsiteX7" fmla="*/ 0 w 2718628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8" h="293150">
                <a:moveTo>
                  <a:pt x="0" y="0"/>
                </a:moveTo>
                <a:lnTo>
                  <a:pt x="792017" y="0"/>
                </a:lnTo>
                <a:lnTo>
                  <a:pt x="2146785" y="0"/>
                </a:lnTo>
                <a:lnTo>
                  <a:pt x="2718628" y="0"/>
                </a:lnTo>
                <a:lnTo>
                  <a:pt x="2549425" y="293150"/>
                </a:lnTo>
                <a:lnTo>
                  <a:pt x="1838337" y="293150"/>
                </a:lnTo>
                <a:lnTo>
                  <a:pt x="961220" y="293150"/>
                </a:lnTo>
                <a:lnTo>
                  <a:pt x="0" y="29315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cap="all" dirty="0">
                <a:solidFill>
                  <a:schemeClr val="tx2"/>
                </a:solidFill>
              </a:rPr>
              <a:t>IN THE MONEY</a:t>
            </a:r>
            <a:endParaRPr sz="2400" cap="all" dirty="0">
              <a:solidFill>
                <a:schemeClr val="tx2"/>
              </a:solidFill>
            </a:endParaRPr>
          </a:p>
        </p:txBody>
      </p:sp>
      <p:sp>
        <p:nvSpPr>
          <p:cNvPr id="6" name="Freeform: Shape 39">
            <a:extLst>
              <a:ext uri="{FF2B5EF4-FFF2-40B4-BE49-F238E27FC236}">
                <a16:creationId xmlns:a16="http://schemas.microsoft.com/office/drawing/2014/main" id="{0B7B7D2E-2321-48F2-8DE4-0E6C4030A16F}"/>
              </a:ext>
            </a:extLst>
          </p:cNvPr>
          <p:cNvSpPr/>
          <p:nvPr/>
        </p:nvSpPr>
        <p:spPr>
          <a:xfrm>
            <a:off x="1078033" y="2926848"/>
            <a:ext cx="3849055" cy="710921"/>
          </a:xfrm>
          <a:custGeom>
            <a:avLst/>
            <a:gdLst>
              <a:gd name="connsiteX0" fmla="*/ 0 w 2748850"/>
              <a:gd name="connsiteY0" fmla="*/ 0 h 618028"/>
              <a:gd name="connsiteX1" fmla="*/ 1003567 w 2748850"/>
              <a:gd name="connsiteY1" fmla="*/ 0 h 618028"/>
              <a:gd name="connsiteX2" fmla="*/ 1240850 w 2748850"/>
              <a:gd name="connsiteY2" fmla="*/ 0 h 618028"/>
              <a:gd name="connsiteX3" fmla="*/ 2507096 w 2748850"/>
              <a:gd name="connsiteY3" fmla="*/ 0 h 618028"/>
              <a:gd name="connsiteX4" fmla="*/ 2488916 w 2748850"/>
              <a:gd name="connsiteY4" fmla="*/ 96710 h 618028"/>
              <a:gd name="connsiteX5" fmla="*/ 2523741 w 2748850"/>
              <a:gd name="connsiteY5" fmla="*/ 226668 h 618028"/>
              <a:gd name="connsiteX6" fmla="*/ 2748850 w 2748850"/>
              <a:gd name="connsiteY6" fmla="*/ 618028 h 618028"/>
              <a:gd name="connsiteX7" fmla="*/ 1638217 w 2748850"/>
              <a:gd name="connsiteY7" fmla="*/ 618028 h 618028"/>
              <a:gd name="connsiteX8" fmla="*/ 1360219 w 2748850"/>
              <a:gd name="connsiteY8" fmla="*/ 618028 h 618028"/>
              <a:gd name="connsiteX9" fmla="*/ 0 w 2748850"/>
              <a:gd name="connsiteY9" fmla="*/ 618028 h 6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8850" h="618028">
                <a:moveTo>
                  <a:pt x="0" y="0"/>
                </a:moveTo>
                <a:lnTo>
                  <a:pt x="1003567" y="0"/>
                </a:lnTo>
                <a:lnTo>
                  <a:pt x="1240850" y="0"/>
                </a:lnTo>
                <a:lnTo>
                  <a:pt x="2507096" y="0"/>
                </a:lnTo>
                <a:cubicBezTo>
                  <a:pt x="2494977" y="30215"/>
                  <a:pt x="2488916" y="63463"/>
                  <a:pt x="2488916" y="96710"/>
                </a:cubicBezTo>
                <a:cubicBezTo>
                  <a:pt x="2488916" y="142032"/>
                  <a:pt x="2501036" y="187383"/>
                  <a:pt x="2523741" y="226668"/>
                </a:cubicBezTo>
                <a:lnTo>
                  <a:pt x="2748850" y="618028"/>
                </a:lnTo>
                <a:lnTo>
                  <a:pt x="1638217" y="618028"/>
                </a:lnTo>
                <a:lnTo>
                  <a:pt x="1360219" y="618028"/>
                </a:lnTo>
                <a:lnTo>
                  <a:pt x="0" y="61802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342874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Option's strike price is </a:t>
            </a:r>
            <a:r>
              <a:rPr lang="en-US" b="1" dirty="0">
                <a:solidFill>
                  <a:schemeClr val="tx2"/>
                </a:solidFill>
              </a:rPr>
              <a:t>below</a:t>
            </a:r>
            <a:r>
              <a:rPr lang="en-US" dirty="0">
                <a:solidFill>
                  <a:schemeClr val="tx2"/>
                </a:solidFill>
              </a:rPr>
              <a:t> the price of the underlying security</a:t>
            </a:r>
          </a:p>
        </p:txBody>
      </p:sp>
      <p:sp>
        <p:nvSpPr>
          <p:cNvPr id="7" name="Freeform: Shape 30">
            <a:extLst>
              <a:ext uri="{FF2B5EF4-FFF2-40B4-BE49-F238E27FC236}">
                <a16:creationId xmlns:a16="http://schemas.microsoft.com/office/drawing/2014/main" id="{18A20E62-332A-46D4-94B4-F24435352708}"/>
              </a:ext>
            </a:extLst>
          </p:cNvPr>
          <p:cNvSpPr/>
          <p:nvPr/>
        </p:nvSpPr>
        <p:spPr>
          <a:xfrm>
            <a:off x="4652863" y="2382864"/>
            <a:ext cx="1584308" cy="1254905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8" name="Freeform: Shape 28">
            <a:extLst>
              <a:ext uri="{FF2B5EF4-FFF2-40B4-BE49-F238E27FC236}">
                <a16:creationId xmlns:a16="http://schemas.microsoft.com/office/drawing/2014/main" id="{BFF89B27-1BF1-4B53-AF47-64B6824B94DD}"/>
              </a:ext>
            </a:extLst>
          </p:cNvPr>
          <p:cNvSpPr/>
          <p:nvPr/>
        </p:nvSpPr>
        <p:spPr>
          <a:xfrm>
            <a:off x="6908733" y="3432429"/>
            <a:ext cx="1501307" cy="1325295"/>
          </a:xfrm>
          <a:custGeom>
            <a:avLst/>
            <a:gdLst>
              <a:gd name="connsiteX0" fmla="*/ 522351 w 1543389"/>
              <a:gd name="connsiteY0" fmla="*/ 1 h 1385784"/>
              <a:gd name="connsiteX1" fmla="*/ 1042120 w 1543389"/>
              <a:gd name="connsiteY1" fmla="*/ 779 h 1385784"/>
              <a:gd name="connsiteX2" fmla="*/ 1251533 w 1543389"/>
              <a:gd name="connsiteY2" fmla="*/ 121277 h 1385784"/>
              <a:gd name="connsiteX3" fmla="*/ 1511233 w 1543389"/>
              <a:gd name="connsiteY3" fmla="*/ 571090 h 1385784"/>
              <a:gd name="connsiteX4" fmla="*/ 1510881 w 1543389"/>
              <a:gd name="connsiteY4" fmla="*/ 812696 h 1385784"/>
              <a:gd name="connsiteX5" fmla="*/ 1251669 w 1543389"/>
              <a:gd name="connsiteY5" fmla="*/ 1263218 h 1385784"/>
              <a:gd name="connsiteX6" fmla="*/ 1042669 w 1543389"/>
              <a:gd name="connsiteY6" fmla="*/ 1385784 h 1385784"/>
              <a:gd name="connsiteX7" fmla="*/ 522958 w 1543389"/>
              <a:gd name="connsiteY7" fmla="*/ 1384973 h 1385784"/>
              <a:gd name="connsiteX8" fmla="*/ 313544 w 1543389"/>
              <a:gd name="connsiteY8" fmla="*/ 1264475 h 1385784"/>
              <a:gd name="connsiteX9" fmla="*/ 53845 w 1543389"/>
              <a:gd name="connsiteY9" fmla="*/ 814662 h 1385784"/>
              <a:gd name="connsiteX10" fmla="*/ 9276 w 1543389"/>
              <a:gd name="connsiteY10" fmla="*/ 840394 h 1385784"/>
              <a:gd name="connsiteX11" fmla="*/ 21 w 1543389"/>
              <a:gd name="connsiteY11" fmla="*/ 834258 h 1385784"/>
              <a:gd name="connsiteX12" fmla="*/ 13314 w 1543389"/>
              <a:gd name="connsiteY12" fmla="*/ 721201 h 1385784"/>
              <a:gd name="connsiteX13" fmla="*/ 30563 w 1543389"/>
              <a:gd name="connsiteY13" fmla="*/ 711243 h 1385784"/>
              <a:gd name="connsiteX14" fmla="*/ 135061 w 1543389"/>
              <a:gd name="connsiteY14" fmla="*/ 756293 h 1385784"/>
              <a:gd name="connsiteX15" fmla="*/ 135748 w 1543389"/>
              <a:gd name="connsiteY15" fmla="*/ 767375 h 1385784"/>
              <a:gd name="connsiteX16" fmla="*/ 89732 w 1543389"/>
              <a:gd name="connsiteY16" fmla="*/ 793943 h 1385784"/>
              <a:gd name="connsiteX17" fmla="*/ 349431 w 1543389"/>
              <a:gd name="connsiteY17" fmla="*/ 1243755 h 1385784"/>
              <a:gd name="connsiteX18" fmla="*/ 522791 w 1543389"/>
              <a:gd name="connsiteY18" fmla="*/ 1344849 h 1385784"/>
              <a:gd name="connsiteX19" fmla="*/ 1042502 w 1543389"/>
              <a:gd name="connsiteY19" fmla="*/ 1345660 h 1385784"/>
              <a:gd name="connsiteX20" fmla="*/ 1216438 w 1543389"/>
              <a:gd name="connsiteY20" fmla="*/ 1245238 h 1385784"/>
              <a:gd name="connsiteX21" fmla="*/ 1475591 w 1543389"/>
              <a:gd name="connsiteY21" fmla="*/ 794750 h 1385784"/>
              <a:gd name="connsiteX22" fmla="*/ 1474663 w 1543389"/>
              <a:gd name="connsiteY22" fmla="*/ 594103 h 1385784"/>
              <a:gd name="connsiteX23" fmla="*/ 1214964 w 1543389"/>
              <a:gd name="connsiteY23" fmla="*/ 144290 h 1385784"/>
              <a:gd name="connsiteX24" fmla="*/ 1041662 w 1543389"/>
              <a:gd name="connsiteY24" fmla="*/ 43163 h 1385784"/>
              <a:gd name="connsiteX25" fmla="*/ 521987 w 1543389"/>
              <a:gd name="connsiteY25" fmla="*/ 42414 h 1385784"/>
              <a:gd name="connsiteX26" fmla="*/ 348051 w 1543389"/>
              <a:gd name="connsiteY26" fmla="*/ 142836 h 1385784"/>
              <a:gd name="connsiteX27" fmla="*/ 58418 w 1543389"/>
              <a:gd name="connsiteY27" fmla="*/ 643461 h 1385784"/>
              <a:gd name="connsiteX28" fmla="*/ 29843 w 1543389"/>
              <a:gd name="connsiteY28" fmla="*/ 650378 h 1385784"/>
              <a:gd name="connsiteX29" fmla="*/ 22953 w 1543389"/>
              <a:gd name="connsiteY29" fmla="*/ 621734 h 1385784"/>
              <a:gd name="connsiteX30" fmla="*/ 312528 w 1543389"/>
              <a:gd name="connsiteY30" fmla="*/ 121143 h 1385784"/>
              <a:gd name="connsiteX31" fmla="*/ 522351 w 1543389"/>
              <a:gd name="connsiteY31" fmla="*/ 1 h 138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43389" h="1385784">
                <a:moveTo>
                  <a:pt x="522351" y="1"/>
                </a:moveTo>
                <a:lnTo>
                  <a:pt x="1042120" y="779"/>
                </a:lnTo>
                <a:cubicBezTo>
                  <a:pt x="1128339" y="801"/>
                  <a:pt x="1208405" y="46577"/>
                  <a:pt x="1251533" y="121277"/>
                </a:cubicBezTo>
                <a:lnTo>
                  <a:pt x="1511233" y="571090"/>
                </a:lnTo>
                <a:cubicBezTo>
                  <a:pt x="1554361" y="645790"/>
                  <a:pt x="1553971" y="738018"/>
                  <a:pt x="1510881" y="812696"/>
                </a:cubicBezTo>
                <a:lnTo>
                  <a:pt x="1251669" y="1263218"/>
                </a:lnTo>
                <a:cubicBezTo>
                  <a:pt x="1208579" y="1337896"/>
                  <a:pt x="1128123" y="1384348"/>
                  <a:pt x="1042669" y="1385784"/>
                </a:cubicBezTo>
                <a:lnTo>
                  <a:pt x="522958" y="1384973"/>
                </a:lnTo>
                <a:cubicBezTo>
                  <a:pt x="436739" y="1384951"/>
                  <a:pt x="356708" y="1339237"/>
                  <a:pt x="313544" y="1264475"/>
                </a:cubicBezTo>
                <a:lnTo>
                  <a:pt x="53845" y="814662"/>
                </a:lnTo>
                <a:lnTo>
                  <a:pt x="9276" y="840394"/>
                </a:lnTo>
                <a:cubicBezTo>
                  <a:pt x="4992" y="842867"/>
                  <a:pt x="-369" y="840264"/>
                  <a:pt x="21" y="834258"/>
                </a:cubicBezTo>
                <a:lnTo>
                  <a:pt x="13314" y="721201"/>
                </a:lnTo>
                <a:cubicBezTo>
                  <a:pt x="14271" y="712968"/>
                  <a:pt x="22896" y="707989"/>
                  <a:pt x="30563" y="711243"/>
                </a:cubicBezTo>
                <a:lnTo>
                  <a:pt x="135061" y="756293"/>
                </a:lnTo>
                <a:cubicBezTo>
                  <a:pt x="139600" y="757471"/>
                  <a:pt x="140032" y="764902"/>
                  <a:pt x="135748" y="767375"/>
                </a:cubicBezTo>
                <a:lnTo>
                  <a:pt x="89732" y="793943"/>
                </a:lnTo>
                <a:lnTo>
                  <a:pt x="349431" y="1243755"/>
                </a:lnTo>
                <a:cubicBezTo>
                  <a:pt x="385121" y="1305572"/>
                  <a:pt x="451416" y="1343938"/>
                  <a:pt x="522791" y="1344849"/>
                </a:cubicBezTo>
                <a:lnTo>
                  <a:pt x="1042502" y="1345660"/>
                </a:lnTo>
                <a:cubicBezTo>
                  <a:pt x="1113934" y="1346538"/>
                  <a:pt x="1181483" y="1307539"/>
                  <a:pt x="1216438" y="1245238"/>
                </a:cubicBezTo>
                <a:lnTo>
                  <a:pt x="1475591" y="794750"/>
                </a:lnTo>
                <a:cubicBezTo>
                  <a:pt x="1510489" y="732482"/>
                  <a:pt x="1510353" y="655919"/>
                  <a:pt x="1474663" y="594103"/>
                </a:cubicBezTo>
                <a:lnTo>
                  <a:pt x="1214964" y="144290"/>
                </a:lnTo>
                <a:cubicBezTo>
                  <a:pt x="1179310" y="82535"/>
                  <a:pt x="1113072" y="44136"/>
                  <a:pt x="1041662" y="43163"/>
                </a:cubicBezTo>
                <a:lnTo>
                  <a:pt x="521987" y="42414"/>
                </a:lnTo>
                <a:cubicBezTo>
                  <a:pt x="450519" y="41473"/>
                  <a:pt x="382970" y="80473"/>
                  <a:pt x="348051" y="142836"/>
                </a:cubicBezTo>
                <a:lnTo>
                  <a:pt x="58418" y="643461"/>
                </a:lnTo>
                <a:cubicBezTo>
                  <a:pt x="52319" y="652681"/>
                  <a:pt x="39155" y="656482"/>
                  <a:pt x="29843" y="650378"/>
                </a:cubicBezTo>
                <a:cubicBezTo>
                  <a:pt x="20554" y="644180"/>
                  <a:pt x="16832" y="631050"/>
                  <a:pt x="22953" y="621734"/>
                </a:cubicBezTo>
                <a:lnTo>
                  <a:pt x="312528" y="121143"/>
                </a:lnTo>
                <a:cubicBezTo>
                  <a:pt x="355676" y="46431"/>
                  <a:pt x="436132" y="-21"/>
                  <a:pt x="5223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/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0C6EF656-D072-4268-981B-420F9F94D3E4}"/>
              </a:ext>
            </a:extLst>
          </p:cNvPr>
          <p:cNvSpPr/>
          <p:nvPr/>
        </p:nvSpPr>
        <p:spPr>
          <a:xfrm>
            <a:off x="7045697" y="3538201"/>
            <a:ext cx="1259135" cy="1101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15332" y="0"/>
                </a:moveTo>
                <a:lnTo>
                  <a:pt x="6130" y="0"/>
                </a:lnTo>
                <a:cubicBezTo>
                  <a:pt x="5579" y="0"/>
                  <a:pt x="5083" y="344"/>
                  <a:pt x="4808" y="875"/>
                </a:cubicBezTo>
                <a:lnTo>
                  <a:pt x="207" y="9940"/>
                </a:lnTo>
                <a:cubicBezTo>
                  <a:pt x="-69" y="10472"/>
                  <a:pt x="-69" y="11128"/>
                  <a:pt x="207" y="11660"/>
                </a:cubicBezTo>
                <a:lnTo>
                  <a:pt x="4808" y="20725"/>
                </a:lnTo>
                <a:cubicBezTo>
                  <a:pt x="5083" y="21256"/>
                  <a:pt x="5579" y="21600"/>
                  <a:pt x="6130" y="21600"/>
                </a:cubicBezTo>
                <a:lnTo>
                  <a:pt x="15332" y="21600"/>
                </a:lnTo>
                <a:cubicBezTo>
                  <a:pt x="15883" y="21600"/>
                  <a:pt x="16379" y="21256"/>
                  <a:pt x="16654" y="20725"/>
                </a:cubicBezTo>
                <a:lnTo>
                  <a:pt x="21255" y="11660"/>
                </a:lnTo>
                <a:cubicBezTo>
                  <a:pt x="21531" y="11128"/>
                  <a:pt x="21531" y="10472"/>
                  <a:pt x="21255" y="9940"/>
                </a:cubicBezTo>
                <a:lnTo>
                  <a:pt x="16654" y="875"/>
                </a:lnTo>
                <a:cubicBezTo>
                  <a:pt x="16379" y="344"/>
                  <a:pt x="15855" y="0"/>
                  <a:pt x="15332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300"/>
          </a:p>
        </p:txBody>
      </p:sp>
      <p:sp>
        <p:nvSpPr>
          <p:cNvPr id="10" name="Freeform: Shape 53">
            <a:extLst>
              <a:ext uri="{FF2B5EF4-FFF2-40B4-BE49-F238E27FC236}">
                <a16:creationId xmlns:a16="http://schemas.microsoft.com/office/drawing/2014/main" id="{D3D1216A-94E8-4FB1-B5A8-DDEE0758470E}"/>
              </a:ext>
            </a:extLst>
          </p:cNvPr>
          <p:cNvSpPr/>
          <p:nvPr/>
        </p:nvSpPr>
        <p:spPr>
          <a:xfrm>
            <a:off x="8119273" y="4016578"/>
            <a:ext cx="3935878" cy="741145"/>
          </a:xfrm>
          <a:custGeom>
            <a:avLst/>
            <a:gdLst>
              <a:gd name="connsiteX0" fmla="*/ 241754 w 2757389"/>
              <a:gd name="connsiteY0" fmla="*/ 0 h 616515"/>
              <a:gd name="connsiteX1" fmla="*/ 1314669 w 2757389"/>
              <a:gd name="connsiteY1" fmla="*/ 0 h 616515"/>
              <a:gd name="connsiteX2" fmla="*/ 1745283 w 2757389"/>
              <a:gd name="connsiteY2" fmla="*/ 0 h 616515"/>
              <a:gd name="connsiteX3" fmla="*/ 2757389 w 2757389"/>
              <a:gd name="connsiteY3" fmla="*/ 0 h 616515"/>
              <a:gd name="connsiteX4" fmla="*/ 2757389 w 2757389"/>
              <a:gd name="connsiteY4" fmla="*/ 616515 h 616515"/>
              <a:gd name="connsiteX5" fmla="*/ 1388632 w 2757389"/>
              <a:gd name="connsiteY5" fmla="*/ 616515 h 616515"/>
              <a:gd name="connsiteX6" fmla="*/ 872643 w 2757389"/>
              <a:gd name="connsiteY6" fmla="*/ 616515 h 616515"/>
              <a:gd name="connsiteX7" fmla="*/ 0 w 2757389"/>
              <a:gd name="connsiteY7" fmla="*/ 616515 h 616515"/>
              <a:gd name="connsiteX8" fmla="*/ 225110 w 2757389"/>
              <a:gd name="connsiteY8" fmla="*/ 225142 h 616515"/>
              <a:gd name="connsiteX9" fmla="*/ 259935 w 2757389"/>
              <a:gd name="connsiteY9" fmla="*/ 95189 h 616515"/>
              <a:gd name="connsiteX10" fmla="*/ 241754 w 2757389"/>
              <a:gd name="connsiteY10" fmla="*/ 0 h 61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7389" h="616515">
                <a:moveTo>
                  <a:pt x="241754" y="0"/>
                </a:moveTo>
                <a:lnTo>
                  <a:pt x="1314669" y="0"/>
                </a:lnTo>
                <a:lnTo>
                  <a:pt x="1745283" y="0"/>
                </a:lnTo>
                <a:lnTo>
                  <a:pt x="2757389" y="0"/>
                </a:lnTo>
                <a:lnTo>
                  <a:pt x="2757389" y="616515"/>
                </a:lnTo>
                <a:lnTo>
                  <a:pt x="1388632" y="616515"/>
                </a:lnTo>
                <a:lnTo>
                  <a:pt x="872643" y="616515"/>
                </a:lnTo>
                <a:lnTo>
                  <a:pt x="0" y="616515"/>
                </a:lnTo>
                <a:lnTo>
                  <a:pt x="225110" y="225142"/>
                </a:lnTo>
                <a:cubicBezTo>
                  <a:pt x="247814" y="185869"/>
                  <a:pt x="259935" y="140543"/>
                  <a:pt x="259935" y="95189"/>
                </a:cubicBezTo>
                <a:cubicBezTo>
                  <a:pt x="259935" y="63478"/>
                  <a:pt x="253875" y="30227"/>
                  <a:pt x="241754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00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just"/>
            <a:r>
              <a:rPr lang="en-US" dirty="0"/>
              <a:t>   </a:t>
            </a:r>
            <a:r>
              <a:rPr lang="en-US" dirty="0">
                <a:solidFill>
                  <a:schemeClr val="bg2"/>
                </a:solidFill>
              </a:rPr>
              <a:t>Option's strike price is </a:t>
            </a:r>
            <a:r>
              <a:rPr lang="en-US" b="1" dirty="0">
                <a:solidFill>
                  <a:schemeClr val="bg2"/>
                </a:solidFill>
              </a:rPr>
              <a:t>identical</a:t>
            </a:r>
            <a:r>
              <a:rPr lang="en-US" dirty="0">
                <a:solidFill>
                  <a:schemeClr val="bg2"/>
                </a:solidFill>
              </a:rPr>
              <a:t> to the price of the underlying security</a:t>
            </a:r>
          </a:p>
        </p:txBody>
      </p:sp>
      <p:sp>
        <p:nvSpPr>
          <p:cNvPr id="11" name="Freeform: Shape 51">
            <a:extLst>
              <a:ext uri="{FF2B5EF4-FFF2-40B4-BE49-F238E27FC236}">
                <a16:creationId xmlns:a16="http://schemas.microsoft.com/office/drawing/2014/main" id="{E2CAC63D-2209-409A-976E-0A93EAE37F82}"/>
              </a:ext>
            </a:extLst>
          </p:cNvPr>
          <p:cNvSpPr/>
          <p:nvPr/>
        </p:nvSpPr>
        <p:spPr>
          <a:xfrm>
            <a:off x="8204209" y="3491601"/>
            <a:ext cx="3702243" cy="465807"/>
          </a:xfrm>
          <a:custGeom>
            <a:avLst/>
            <a:gdLst>
              <a:gd name="connsiteX0" fmla="*/ 0 w 2712057"/>
              <a:gd name="connsiteY0" fmla="*/ 0 h 293150"/>
              <a:gd name="connsiteX1" fmla="*/ 872641 w 2712057"/>
              <a:gd name="connsiteY1" fmla="*/ 0 h 293150"/>
              <a:gd name="connsiteX2" fmla="*/ 1928123 w 2712057"/>
              <a:gd name="connsiteY2" fmla="*/ 0 h 293150"/>
              <a:gd name="connsiteX3" fmla="*/ 2712057 w 2712057"/>
              <a:gd name="connsiteY3" fmla="*/ 0 h 293150"/>
              <a:gd name="connsiteX4" fmla="*/ 2712057 w 2712057"/>
              <a:gd name="connsiteY4" fmla="*/ 293150 h 293150"/>
              <a:gd name="connsiteX5" fmla="*/ 1757359 w 2712057"/>
              <a:gd name="connsiteY5" fmla="*/ 293150 h 293150"/>
              <a:gd name="connsiteX6" fmla="*/ 1184868 w 2712057"/>
              <a:gd name="connsiteY6" fmla="*/ 293150 h 293150"/>
              <a:gd name="connsiteX7" fmla="*/ 170764 w 2712057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2057" h="293150">
                <a:moveTo>
                  <a:pt x="0" y="0"/>
                </a:moveTo>
                <a:lnTo>
                  <a:pt x="872641" y="0"/>
                </a:lnTo>
                <a:lnTo>
                  <a:pt x="1928123" y="0"/>
                </a:lnTo>
                <a:lnTo>
                  <a:pt x="2712057" y="0"/>
                </a:lnTo>
                <a:lnTo>
                  <a:pt x="2712057" y="293150"/>
                </a:lnTo>
                <a:lnTo>
                  <a:pt x="1757359" y="293150"/>
                </a:lnTo>
                <a:lnTo>
                  <a:pt x="1184868" y="293150"/>
                </a:lnTo>
                <a:lnTo>
                  <a:pt x="170764" y="2931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cap="all" dirty="0">
                <a:solidFill>
                  <a:schemeClr val="bg2"/>
                </a:solidFill>
              </a:rPr>
              <a:t>At the money</a:t>
            </a:r>
          </a:p>
        </p:txBody>
      </p:sp>
      <p:sp>
        <p:nvSpPr>
          <p:cNvPr id="12" name="Freeform: Shape 25">
            <a:extLst>
              <a:ext uri="{FF2B5EF4-FFF2-40B4-BE49-F238E27FC236}">
                <a16:creationId xmlns:a16="http://schemas.microsoft.com/office/drawing/2014/main" id="{D8997A1C-4D91-4899-B440-37E9D934681B}"/>
              </a:ext>
            </a:extLst>
          </p:cNvPr>
          <p:cNvSpPr/>
          <p:nvPr/>
        </p:nvSpPr>
        <p:spPr>
          <a:xfrm>
            <a:off x="4603484" y="4622937"/>
            <a:ext cx="1556685" cy="1255699"/>
          </a:xfrm>
          <a:custGeom>
            <a:avLst/>
            <a:gdLst>
              <a:gd name="connsiteX0" fmla="*/ 1021039 w 1544353"/>
              <a:gd name="connsiteY0" fmla="*/ 1 h 1384361"/>
              <a:gd name="connsiteX1" fmla="*/ 1231685 w 1544353"/>
              <a:gd name="connsiteY1" fmla="*/ 119718 h 1384361"/>
              <a:gd name="connsiteX2" fmla="*/ 1521260 w 1544353"/>
              <a:gd name="connsiteY2" fmla="*/ 620310 h 1384361"/>
              <a:gd name="connsiteX3" fmla="*/ 1514405 w 1544353"/>
              <a:gd name="connsiteY3" fmla="*/ 648892 h 1384361"/>
              <a:gd name="connsiteX4" fmla="*/ 1485830 w 1544353"/>
              <a:gd name="connsiteY4" fmla="*/ 641975 h 1384361"/>
              <a:gd name="connsiteX5" fmla="*/ 1196198 w 1544353"/>
              <a:gd name="connsiteY5" fmla="*/ 141349 h 1384361"/>
              <a:gd name="connsiteX6" fmla="*/ 1022261 w 1544353"/>
              <a:gd name="connsiteY6" fmla="*/ 40927 h 1384361"/>
              <a:gd name="connsiteX7" fmla="*/ 502551 w 1544353"/>
              <a:gd name="connsiteY7" fmla="*/ 41738 h 1384361"/>
              <a:gd name="connsiteX8" fmla="*/ 329249 w 1544353"/>
              <a:gd name="connsiteY8" fmla="*/ 142866 h 1384361"/>
              <a:gd name="connsiteX9" fmla="*/ 69549 w 1544353"/>
              <a:gd name="connsiteY9" fmla="*/ 592679 h 1384361"/>
              <a:gd name="connsiteX10" fmla="*/ 68621 w 1544353"/>
              <a:gd name="connsiteY10" fmla="*/ 793326 h 1384361"/>
              <a:gd name="connsiteX11" fmla="*/ 327774 w 1544353"/>
              <a:gd name="connsiteY11" fmla="*/ 1243815 h 1384361"/>
              <a:gd name="connsiteX12" fmla="*/ 501710 w 1544353"/>
              <a:gd name="connsiteY12" fmla="*/ 1344237 h 1384361"/>
              <a:gd name="connsiteX13" fmla="*/ 1021421 w 1544353"/>
              <a:gd name="connsiteY13" fmla="*/ 1343426 h 1384361"/>
              <a:gd name="connsiteX14" fmla="*/ 1194781 w 1544353"/>
              <a:gd name="connsiteY14" fmla="*/ 1242332 h 1384361"/>
              <a:gd name="connsiteX15" fmla="*/ 1454480 w 1544353"/>
              <a:gd name="connsiteY15" fmla="*/ 792519 h 1384361"/>
              <a:gd name="connsiteX16" fmla="*/ 1408464 w 1544353"/>
              <a:gd name="connsiteY16" fmla="*/ 765951 h 1384361"/>
              <a:gd name="connsiteX17" fmla="*/ 1409152 w 1544353"/>
              <a:gd name="connsiteY17" fmla="*/ 754868 h 1384361"/>
              <a:gd name="connsiteX18" fmla="*/ 1513649 w 1544353"/>
              <a:gd name="connsiteY18" fmla="*/ 709819 h 1384361"/>
              <a:gd name="connsiteX19" fmla="*/ 1530898 w 1544353"/>
              <a:gd name="connsiteY19" fmla="*/ 719777 h 1384361"/>
              <a:gd name="connsiteX20" fmla="*/ 1544191 w 1544353"/>
              <a:gd name="connsiteY20" fmla="*/ 832833 h 1384361"/>
              <a:gd name="connsiteX21" fmla="*/ 1534937 w 1544353"/>
              <a:gd name="connsiteY21" fmla="*/ 838970 h 1384361"/>
              <a:gd name="connsiteX22" fmla="*/ 1490368 w 1544353"/>
              <a:gd name="connsiteY22" fmla="*/ 813238 h 1384361"/>
              <a:gd name="connsiteX23" fmla="*/ 1230668 w 1544353"/>
              <a:gd name="connsiteY23" fmla="*/ 1263051 h 1384361"/>
              <a:gd name="connsiteX24" fmla="*/ 1021254 w 1544353"/>
              <a:gd name="connsiteY24" fmla="*/ 1383550 h 1384361"/>
              <a:gd name="connsiteX25" fmla="*/ 501543 w 1544353"/>
              <a:gd name="connsiteY25" fmla="*/ 1384361 h 1384361"/>
              <a:gd name="connsiteX26" fmla="*/ 291720 w 1544353"/>
              <a:gd name="connsiteY26" fmla="*/ 1263219 h 1384361"/>
              <a:gd name="connsiteX27" fmla="*/ 32509 w 1544353"/>
              <a:gd name="connsiteY27" fmla="*/ 812697 h 1384361"/>
              <a:gd name="connsiteX28" fmla="*/ 32157 w 1544353"/>
              <a:gd name="connsiteY28" fmla="*/ 571091 h 1384361"/>
              <a:gd name="connsiteX29" fmla="*/ 291857 w 1544353"/>
              <a:gd name="connsiteY29" fmla="*/ 121278 h 1384361"/>
              <a:gd name="connsiteX30" fmla="*/ 501270 w 1544353"/>
              <a:gd name="connsiteY30" fmla="*/ 779 h 1384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544353" h="1384361">
                <a:moveTo>
                  <a:pt x="1021039" y="1"/>
                </a:moveTo>
                <a:cubicBezTo>
                  <a:pt x="1107258" y="-21"/>
                  <a:pt x="1187714" y="46431"/>
                  <a:pt x="1231685" y="119718"/>
                </a:cubicBezTo>
                <a:lnTo>
                  <a:pt x="1521260" y="620310"/>
                </a:lnTo>
                <a:cubicBezTo>
                  <a:pt x="1527381" y="629625"/>
                  <a:pt x="1523659" y="642755"/>
                  <a:pt x="1514405" y="648892"/>
                </a:cubicBezTo>
                <a:cubicBezTo>
                  <a:pt x="1505057" y="655057"/>
                  <a:pt x="1491893" y="651256"/>
                  <a:pt x="1485830" y="641975"/>
                </a:cubicBezTo>
                <a:lnTo>
                  <a:pt x="1196198" y="141349"/>
                </a:lnTo>
                <a:cubicBezTo>
                  <a:pt x="1161242" y="79048"/>
                  <a:pt x="1093694" y="40049"/>
                  <a:pt x="1022261" y="40927"/>
                </a:cubicBezTo>
                <a:lnTo>
                  <a:pt x="502551" y="41738"/>
                </a:lnTo>
                <a:cubicBezTo>
                  <a:pt x="431176" y="42650"/>
                  <a:pt x="364939" y="81049"/>
                  <a:pt x="329249" y="142866"/>
                </a:cubicBezTo>
                <a:lnTo>
                  <a:pt x="69549" y="592679"/>
                </a:lnTo>
                <a:cubicBezTo>
                  <a:pt x="33859" y="654496"/>
                  <a:pt x="33723" y="731059"/>
                  <a:pt x="68621" y="793326"/>
                </a:cubicBezTo>
                <a:lnTo>
                  <a:pt x="327774" y="1243815"/>
                </a:lnTo>
                <a:cubicBezTo>
                  <a:pt x="362729" y="1306116"/>
                  <a:pt x="430278" y="1345116"/>
                  <a:pt x="501710" y="1344237"/>
                </a:cubicBezTo>
                <a:lnTo>
                  <a:pt x="1021421" y="1343426"/>
                </a:lnTo>
                <a:cubicBezTo>
                  <a:pt x="1092795" y="1342514"/>
                  <a:pt x="1159091" y="1304149"/>
                  <a:pt x="1194781" y="1242332"/>
                </a:cubicBezTo>
                <a:lnTo>
                  <a:pt x="1454480" y="792519"/>
                </a:lnTo>
                <a:lnTo>
                  <a:pt x="1408464" y="765951"/>
                </a:lnTo>
                <a:cubicBezTo>
                  <a:pt x="1404181" y="763478"/>
                  <a:pt x="1403790" y="757471"/>
                  <a:pt x="1409152" y="754868"/>
                </a:cubicBezTo>
                <a:lnTo>
                  <a:pt x="1513649" y="709819"/>
                </a:lnTo>
                <a:cubicBezTo>
                  <a:pt x="1521317" y="706564"/>
                  <a:pt x="1529941" y="711544"/>
                  <a:pt x="1530898" y="719777"/>
                </a:cubicBezTo>
                <a:lnTo>
                  <a:pt x="1544191" y="832833"/>
                </a:lnTo>
                <a:cubicBezTo>
                  <a:pt x="1545440" y="837354"/>
                  <a:pt x="1539220" y="841443"/>
                  <a:pt x="1534937" y="838970"/>
                </a:cubicBezTo>
                <a:lnTo>
                  <a:pt x="1490368" y="813238"/>
                </a:lnTo>
                <a:lnTo>
                  <a:pt x="1230668" y="1263051"/>
                </a:lnTo>
                <a:cubicBezTo>
                  <a:pt x="1187539" y="1337752"/>
                  <a:pt x="1107473" y="1383528"/>
                  <a:pt x="1021254" y="1383550"/>
                </a:cubicBezTo>
                <a:lnTo>
                  <a:pt x="501543" y="1384361"/>
                </a:lnTo>
                <a:cubicBezTo>
                  <a:pt x="415267" y="1384350"/>
                  <a:pt x="334810" y="1337898"/>
                  <a:pt x="291720" y="1263219"/>
                </a:cubicBezTo>
                <a:lnTo>
                  <a:pt x="32509" y="812697"/>
                </a:lnTo>
                <a:cubicBezTo>
                  <a:pt x="-10581" y="738019"/>
                  <a:pt x="-10971" y="645791"/>
                  <a:pt x="32157" y="571091"/>
                </a:cubicBezTo>
                <a:lnTo>
                  <a:pt x="291857" y="121278"/>
                </a:lnTo>
                <a:cubicBezTo>
                  <a:pt x="334985" y="46577"/>
                  <a:pt x="415052" y="801"/>
                  <a:pt x="501270" y="779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/>
          </a:p>
        </p:txBody>
      </p:sp>
      <p:sp>
        <p:nvSpPr>
          <p:cNvPr id="13" name="Figure">
            <a:extLst>
              <a:ext uri="{FF2B5EF4-FFF2-40B4-BE49-F238E27FC236}">
                <a16:creationId xmlns:a16="http://schemas.microsoft.com/office/drawing/2014/main" id="{07AE7F5E-87FC-478B-9756-58EFC44E3C14}"/>
              </a:ext>
            </a:extLst>
          </p:cNvPr>
          <p:cNvSpPr/>
          <p:nvPr/>
        </p:nvSpPr>
        <p:spPr>
          <a:xfrm>
            <a:off x="4709258" y="4728717"/>
            <a:ext cx="1320615" cy="10560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2" h="21600" extrusionOk="0">
                <a:moveTo>
                  <a:pt x="6130" y="0"/>
                </a:moveTo>
                <a:lnTo>
                  <a:pt x="15332" y="0"/>
                </a:lnTo>
                <a:cubicBezTo>
                  <a:pt x="15883" y="0"/>
                  <a:pt x="16379" y="344"/>
                  <a:pt x="16654" y="875"/>
                </a:cubicBezTo>
                <a:lnTo>
                  <a:pt x="21255" y="9940"/>
                </a:lnTo>
                <a:cubicBezTo>
                  <a:pt x="21531" y="10472"/>
                  <a:pt x="21531" y="11128"/>
                  <a:pt x="21255" y="11660"/>
                </a:cubicBezTo>
                <a:lnTo>
                  <a:pt x="16654" y="20725"/>
                </a:lnTo>
                <a:cubicBezTo>
                  <a:pt x="16379" y="21256"/>
                  <a:pt x="15883" y="21600"/>
                  <a:pt x="15332" y="21600"/>
                </a:cubicBezTo>
                <a:lnTo>
                  <a:pt x="6130" y="21600"/>
                </a:lnTo>
                <a:cubicBezTo>
                  <a:pt x="5579" y="21600"/>
                  <a:pt x="5083" y="21256"/>
                  <a:pt x="4808" y="20725"/>
                </a:cubicBezTo>
                <a:lnTo>
                  <a:pt x="207" y="11660"/>
                </a:lnTo>
                <a:cubicBezTo>
                  <a:pt x="-69" y="11128"/>
                  <a:pt x="-69" y="10472"/>
                  <a:pt x="207" y="9940"/>
                </a:cubicBezTo>
                <a:lnTo>
                  <a:pt x="4808" y="875"/>
                </a:lnTo>
                <a:cubicBezTo>
                  <a:pt x="5083" y="344"/>
                  <a:pt x="5607" y="0"/>
                  <a:pt x="61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sz="1300"/>
          </a:p>
        </p:txBody>
      </p:sp>
      <p:sp>
        <p:nvSpPr>
          <p:cNvPr id="14" name="Freeform: Shape 44">
            <a:extLst>
              <a:ext uri="{FF2B5EF4-FFF2-40B4-BE49-F238E27FC236}">
                <a16:creationId xmlns:a16="http://schemas.microsoft.com/office/drawing/2014/main" id="{06E29325-A281-4838-9CE6-A7F04E901C68}"/>
              </a:ext>
            </a:extLst>
          </p:cNvPr>
          <p:cNvSpPr/>
          <p:nvPr/>
        </p:nvSpPr>
        <p:spPr>
          <a:xfrm>
            <a:off x="1174045" y="4628697"/>
            <a:ext cx="3616411" cy="477163"/>
          </a:xfrm>
          <a:custGeom>
            <a:avLst/>
            <a:gdLst>
              <a:gd name="connsiteX0" fmla="*/ 0 w 2718629"/>
              <a:gd name="connsiteY0" fmla="*/ 0 h 293150"/>
              <a:gd name="connsiteX1" fmla="*/ 792018 w 2718629"/>
              <a:gd name="connsiteY1" fmla="*/ 0 h 293150"/>
              <a:gd name="connsiteX2" fmla="*/ 2146786 w 2718629"/>
              <a:gd name="connsiteY2" fmla="*/ 0 h 293150"/>
              <a:gd name="connsiteX3" fmla="*/ 2718629 w 2718629"/>
              <a:gd name="connsiteY3" fmla="*/ 0 h 293150"/>
              <a:gd name="connsiteX4" fmla="*/ 2549426 w 2718629"/>
              <a:gd name="connsiteY4" fmla="*/ 293150 h 293150"/>
              <a:gd name="connsiteX5" fmla="*/ 1838338 w 2718629"/>
              <a:gd name="connsiteY5" fmla="*/ 293150 h 293150"/>
              <a:gd name="connsiteX6" fmla="*/ 961221 w 2718629"/>
              <a:gd name="connsiteY6" fmla="*/ 293150 h 293150"/>
              <a:gd name="connsiteX7" fmla="*/ 0 w 2718629"/>
              <a:gd name="connsiteY7" fmla="*/ 293150 h 29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8629" h="293150">
                <a:moveTo>
                  <a:pt x="0" y="0"/>
                </a:moveTo>
                <a:lnTo>
                  <a:pt x="792018" y="0"/>
                </a:lnTo>
                <a:lnTo>
                  <a:pt x="2146786" y="0"/>
                </a:lnTo>
                <a:lnTo>
                  <a:pt x="2718629" y="0"/>
                </a:lnTo>
                <a:lnTo>
                  <a:pt x="2549426" y="293150"/>
                </a:lnTo>
                <a:lnTo>
                  <a:pt x="1838338" y="293150"/>
                </a:lnTo>
                <a:lnTo>
                  <a:pt x="961221" y="293150"/>
                </a:lnTo>
                <a:lnTo>
                  <a:pt x="0" y="29315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68576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cap="all" dirty="0">
                <a:solidFill>
                  <a:schemeClr val="tx2"/>
                </a:solidFill>
              </a:rPr>
              <a:t>Out the money</a:t>
            </a:r>
          </a:p>
        </p:txBody>
      </p:sp>
      <p:sp>
        <p:nvSpPr>
          <p:cNvPr id="15" name="Freeform: Shape 46">
            <a:extLst>
              <a:ext uri="{FF2B5EF4-FFF2-40B4-BE49-F238E27FC236}">
                <a16:creationId xmlns:a16="http://schemas.microsoft.com/office/drawing/2014/main" id="{E1689AF9-41AE-488F-84BC-A016FF4CFE0A}"/>
              </a:ext>
            </a:extLst>
          </p:cNvPr>
          <p:cNvSpPr/>
          <p:nvPr/>
        </p:nvSpPr>
        <p:spPr>
          <a:xfrm>
            <a:off x="1078029" y="5166921"/>
            <a:ext cx="3799672" cy="711715"/>
          </a:xfrm>
          <a:custGeom>
            <a:avLst/>
            <a:gdLst>
              <a:gd name="connsiteX0" fmla="*/ 0 w 2748851"/>
              <a:gd name="connsiteY0" fmla="*/ 0 h 618028"/>
              <a:gd name="connsiteX1" fmla="*/ 1003568 w 2748851"/>
              <a:gd name="connsiteY1" fmla="*/ 0 h 618028"/>
              <a:gd name="connsiteX2" fmla="*/ 1240851 w 2748851"/>
              <a:gd name="connsiteY2" fmla="*/ 0 h 618028"/>
              <a:gd name="connsiteX3" fmla="*/ 2507097 w 2748851"/>
              <a:gd name="connsiteY3" fmla="*/ 0 h 618028"/>
              <a:gd name="connsiteX4" fmla="*/ 2488917 w 2748851"/>
              <a:gd name="connsiteY4" fmla="*/ 96710 h 618028"/>
              <a:gd name="connsiteX5" fmla="*/ 2523742 w 2748851"/>
              <a:gd name="connsiteY5" fmla="*/ 226668 h 618028"/>
              <a:gd name="connsiteX6" fmla="*/ 2748851 w 2748851"/>
              <a:gd name="connsiteY6" fmla="*/ 618028 h 618028"/>
              <a:gd name="connsiteX7" fmla="*/ 1638218 w 2748851"/>
              <a:gd name="connsiteY7" fmla="*/ 618028 h 618028"/>
              <a:gd name="connsiteX8" fmla="*/ 1360220 w 2748851"/>
              <a:gd name="connsiteY8" fmla="*/ 618028 h 618028"/>
              <a:gd name="connsiteX9" fmla="*/ 0 w 2748851"/>
              <a:gd name="connsiteY9" fmla="*/ 618028 h 6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48851" h="618028">
                <a:moveTo>
                  <a:pt x="0" y="0"/>
                </a:moveTo>
                <a:lnTo>
                  <a:pt x="1003568" y="0"/>
                </a:lnTo>
                <a:lnTo>
                  <a:pt x="1240851" y="0"/>
                </a:lnTo>
                <a:lnTo>
                  <a:pt x="2507097" y="0"/>
                </a:lnTo>
                <a:cubicBezTo>
                  <a:pt x="2494978" y="30215"/>
                  <a:pt x="2488917" y="63463"/>
                  <a:pt x="2488917" y="96710"/>
                </a:cubicBezTo>
                <a:cubicBezTo>
                  <a:pt x="2488917" y="142032"/>
                  <a:pt x="2501037" y="187383"/>
                  <a:pt x="2523742" y="226668"/>
                </a:cubicBezTo>
                <a:lnTo>
                  <a:pt x="2748851" y="618028"/>
                </a:lnTo>
                <a:lnTo>
                  <a:pt x="1638218" y="618028"/>
                </a:lnTo>
                <a:lnTo>
                  <a:pt x="1360220" y="618028"/>
                </a:lnTo>
                <a:lnTo>
                  <a:pt x="0" y="6180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342874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Option's strike price is </a:t>
            </a:r>
            <a:r>
              <a:rPr lang="en-US" b="1" dirty="0">
                <a:solidFill>
                  <a:schemeClr val="tx2"/>
                </a:solidFill>
              </a:rPr>
              <a:t>above</a:t>
            </a:r>
            <a:r>
              <a:rPr lang="en-US" dirty="0">
                <a:solidFill>
                  <a:schemeClr val="tx2"/>
                </a:solidFill>
              </a:rPr>
              <a:t> the price of the underlying security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6" y="2705484"/>
            <a:ext cx="609653" cy="6096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856" y="4980592"/>
            <a:ext cx="609653" cy="6096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8" y="3793936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21" b="50820" l="20607" r="45527">
                        <a14:backgroundMark x1="22364" y1="27869" x2="22364" y2="27869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9" r="53921" b="43456"/>
          <a:stretch/>
        </p:blipFill>
        <p:spPr>
          <a:xfrm>
            <a:off x="465549" y="597775"/>
            <a:ext cx="3844051" cy="526689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324948" y="1978092"/>
            <a:ext cx="2368705" cy="23561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IN"/>
          </a:p>
        </p:txBody>
      </p:sp>
      <p:pic>
        <p:nvPicPr>
          <p:cNvPr id="8" name="Picture 7" descr="Image result for sbi">
            <a:extLst>
              <a:ext uri="{FF2B5EF4-FFF2-40B4-BE49-F238E27FC236}">
                <a16:creationId xmlns:a16="http://schemas.microsoft.com/office/drawing/2014/main" id="{7FAF04FC-B9B1-41D6-88CE-51FC6618A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429" y1="86024" x2="3429" y2="86024"/>
                        <a14:foregroundMark x1="7429" y1="88675" x2="7429" y2="88675"/>
                        <a14:foregroundMark x1="2571" y1="88193" x2="2571" y2="88193"/>
                        <a14:foregroundMark x1="13714" y1="96386" x2="13714" y2="96386"/>
                        <a14:foregroundMark x1="17286" y1="95422" x2="17286" y2="95422"/>
                        <a14:foregroundMark x1="21143" y1="94940" x2="21143" y2="94940"/>
                        <a14:foregroundMark x1="32143" y1="91807" x2="32143" y2="91807"/>
                        <a14:foregroundMark x1="39857" y1="93735" x2="39857" y2="93735"/>
                        <a14:foregroundMark x1="44429" y1="93735" x2="44429" y2="93735"/>
                        <a14:foregroundMark x1="51857" y1="92289" x2="51857" y2="92289"/>
                        <a14:foregroundMark x1="34571" y1="90361" x2="34571" y2="90361"/>
                        <a14:foregroundMark x1="51286" y1="93494" x2="51286" y2="93494"/>
                        <a14:foregroundMark x1="53429" y1="92289" x2="53429" y2="92289"/>
                        <a14:foregroundMark x1="62429" y1="91566" x2="62429" y2="91566"/>
                        <a14:foregroundMark x1="64286" y1="91566" x2="64286" y2="91566"/>
                        <a14:foregroundMark x1="68000" y1="90843" x2="68000" y2="90843"/>
                        <a14:foregroundMark x1="75143" y1="90120" x2="75143" y2="90120"/>
                        <a14:foregroundMark x1="79286" y1="91807" x2="79286" y2="91807"/>
                        <a14:foregroundMark x1="86286" y1="91807" x2="86286" y2="91807"/>
                        <a14:foregroundMark x1="93000" y1="91807" x2="93000" y2="91807"/>
                        <a14:foregroundMark x1="92857" y1="87711" x2="92857" y2="87711"/>
                        <a14:foregroundMark x1="99000" y1="93976" x2="99000" y2="93976"/>
                        <a14:foregroundMark x1="7000" y1="93735" x2="7000" y2="93735"/>
                        <a14:foregroundMark x1="23286" y1="93976" x2="23286" y2="93976"/>
                        <a14:backgroundMark x1="1286" y1="93494" x2="1286" y2="934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51" y="2393073"/>
            <a:ext cx="2065730" cy="104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63" b="71897" l="2716" r="27636">
                        <a14:backgroundMark x1="14058" y1="38876" x2="14058" y2="38876"/>
                        <a14:backgroundMark x1="6230" y1="47307" x2="6230" y2="47307"/>
                        <a14:backgroundMark x1="5272" y1="52225" x2="5272" y2="52225"/>
                        <a14:backgroundMark x1="5272" y1="56909" x2="5272" y2="56909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357" b="20049"/>
          <a:stretch/>
        </p:blipFill>
        <p:spPr>
          <a:xfrm>
            <a:off x="3010499" y="237354"/>
            <a:ext cx="3876062" cy="7380033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952048" y="4104044"/>
            <a:ext cx="2368705" cy="23224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IN"/>
          </a:p>
        </p:txBody>
      </p:sp>
      <p:pic>
        <p:nvPicPr>
          <p:cNvPr id="11" name="Picture 10" descr="Image result for tata steel">
            <a:extLst>
              <a:ext uri="{FF2B5EF4-FFF2-40B4-BE49-F238E27FC236}">
                <a16:creationId xmlns:a16="http://schemas.microsoft.com/office/drawing/2014/main" id="{0B9EB8C1-9E29-47B5-B835-15904875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71" b="89694" l="0" r="100000">
                        <a14:foregroundMark x1="42800" y1="38162" x2="42800" y2="38162"/>
                        <a14:foregroundMark x1="60133" y1="37047" x2="60133" y2="37047"/>
                        <a14:foregroundMark x1="43067" y1="67409" x2="43067" y2="67409"/>
                        <a14:foregroundMark x1="40667" y1="68524" x2="40667" y2="68524"/>
                        <a14:foregroundMark x1="32000" y1="66852" x2="32000" y2="66852"/>
                        <a14:foregroundMark x1="19467" y1="69916" x2="19467" y2="69916"/>
                        <a14:foregroundMark x1="7867" y1="66017" x2="7867" y2="66017"/>
                        <a14:foregroundMark x1="60533" y1="64903" x2="60533" y2="64903"/>
                        <a14:foregroundMark x1="58000" y1="64624" x2="58000" y2="64624"/>
                        <a14:foregroundMark x1="65733" y1="63788" x2="65733" y2="63788"/>
                        <a14:foregroundMark x1="73733" y1="64067" x2="73733" y2="64067"/>
                        <a14:foregroundMark x1="83200" y1="64345" x2="83200" y2="64345"/>
                        <a14:foregroundMark x1="92533" y1="66852" x2="92533" y2="6685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211" y="4497686"/>
            <a:ext cx="2017178" cy="110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929" b="73084" l="37822" r="62527">
                        <a14:foregroundMark x1="49042" y1="50820" x2="49042" y2="50820"/>
                        <a14:foregroundMark x1="53674" y1="46838" x2="53674" y2="46838"/>
                        <a14:foregroundMark x1="52077" y1="62061" x2="52077" y2="62061"/>
                        <a14:foregroundMark x1="46805" y1="48009" x2="46805" y2="48009"/>
                        <a14:foregroundMark x1="48083" y1="61124" x2="48083" y2="61124"/>
                        <a14:foregroundMark x1="49361" y1="63934" x2="49361" y2="63934"/>
                        <a14:foregroundMark x1="50958" y1="43091" x2="50958" y2="43091"/>
                        <a14:foregroundMark x1="56550" y1="59016" x2="56550" y2="59016"/>
                        <a14:foregroundMark x1="47604" y1="59719" x2="47604" y2="59719"/>
                        <a14:foregroundMark x1="45367" y1="57845" x2="45367" y2="57845"/>
                        <a14:backgroundMark x1="39776" y1="59016" x2="39776" y2="59016"/>
                        <a14:backgroundMark x1="41214" y1="64637" x2="41214" y2="64637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34" t="27910" r="34385" b="21897"/>
          <a:stretch/>
        </p:blipFill>
        <p:spPr>
          <a:xfrm>
            <a:off x="5556066" y="696532"/>
            <a:ext cx="4139724" cy="458958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429515" y="1987432"/>
            <a:ext cx="2453227" cy="22939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IN" dirty="0"/>
          </a:p>
        </p:txBody>
      </p:sp>
      <p:pic>
        <p:nvPicPr>
          <p:cNvPr id="14" name="Picture 13" descr="Related image">
            <a:extLst>
              <a:ext uri="{FF2B5EF4-FFF2-40B4-BE49-F238E27FC236}">
                <a16:creationId xmlns:a16="http://schemas.microsoft.com/office/drawing/2014/main" id="{B9A39D61-FD16-4C80-A125-811AECDD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966" y="2570445"/>
            <a:ext cx="1684931" cy="8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45000" l="55000" r="95000">
                        <a14:backgroundMark x1="57188" y1="24356" x2="57188" y2="24356"/>
                        <a14:backgroundMark x1="57188" y1="30445" x2="57188" y2="30445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7501241" y="2875153"/>
            <a:ext cx="6784402" cy="4627699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700990" y="4240956"/>
            <a:ext cx="2368705" cy="23255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endParaRPr lang="en-IN"/>
          </a:p>
        </p:txBody>
      </p:sp>
      <p:pic>
        <p:nvPicPr>
          <p:cNvPr id="17" name="Picture 2" descr="Image result for tata motors logo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100000" l="0" r="100000">
                        <a14:foregroundMark x1="36719" y1="43750" x2="36719" y2="43750"/>
                        <a14:foregroundMark x1="70703" y1="46875" x2="70703" y2="46875"/>
                        <a14:foregroundMark x1="10156" y1="75521" x2="10156" y2="75521"/>
                        <a14:foregroundMark x1="17188" y1="76563" x2="17188" y2="76563"/>
                        <a14:foregroundMark x1="25781" y1="76563" x2="25781" y2="76563"/>
                        <a14:foregroundMark x1="36719" y1="76563" x2="36719" y2="76563"/>
                        <a14:foregroundMark x1="53125" y1="77604" x2="53125" y2="77604"/>
                        <a14:foregroundMark x1="60156" y1="75521" x2="60156" y2="75521"/>
                        <a14:foregroundMark x1="69141" y1="76042" x2="69141" y2="76042"/>
                        <a14:foregroundMark x1="75391" y1="77083" x2="75391" y2="77083"/>
                        <a14:foregroundMark x1="83984" y1="76042" x2="83984" y2="76042"/>
                        <a14:foregroundMark x1="91797" y1="76563" x2="91797" y2="7656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440" y="4534260"/>
            <a:ext cx="2042686" cy="15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86179F-C7F1-4096-8B6B-C3843056CB31}"/>
              </a:ext>
            </a:extLst>
          </p:cNvPr>
          <p:cNvSpPr/>
          <p:nvPr/>
        </p:nvSpPr>
        <p:spPr>
          <a:xfrm>
            <a:off x="0" y="93302"/>
            <a:ext cx="12192000" cy="162352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300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C1FEA-FC37-4CB9-8952-CCF37A304F34}"/>
              </a:ext>
            </a:extLst>
          </p:cNvPr>
          <p:cNvSpPr txBox="1"/>
          <p:nvPr/>
        </p:nvSpPr>
        <p:spPr>
          <a:xfrm>
            <a:off x="-1905" y="757861"/>
            <a:ext cx="7445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atin typeface="PMingLiU" panose="02020500000000000000" pitchFamily="18" charset="-120"/>
                <a:ea typeface="PMingLiU" panose="02020500000000000000" pitchFamily="18" charset="-120"/>
              </a:rPr>
              <a:t>STOCKS CHOSEN</a:t>
            </a:r>
          </a:p>
        </p:txBody>
      </p:sp>
    </p:spTree>
    <p:extLst>
      <p:ext uri="{BB962C8B-B14F-4D97-AF65-F5344CB8AC3E}">
        <p14:creationId xmlns:p14="http://schemas.microsoft.com/office/powerpoint/2010/main" val="65238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EAB25733-C240-4566-A110-CE76A73E57D9}"/>
              </a:ext>
            </a:extLst>
          </p:cNvPr>
          <p:cNvGrpSpPr/>
          <p:nvPr/>
        </p:nvGrpSpPr>
        <p:grpSpPr>
          <a:xfrm>
            <a:off x="242551" y="2544399"/>
            <a:ext cx="2588712" cy="758936"/>
            <a:chOff x="5692588" y="1560606"/>
            <a:chExt cx="3195918" cy="93681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EE5DF1E1-B66D-46DF-9376-37F3790EBC06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A2B969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CABE7B9C-2374-45D5-826D-FC54AA3B9604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Period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37E09A2-7DC9-4CF2-96EA-786E6D595ED1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7E9B190-31B1-466A-98D2-1F8E82ED479C}"/>
                </a:ext>
              </a:extLst>
            </p:cNvPr>
            <p:cNvSpPr/>
            <p:nvPr/>
          </p:nvSpPr>
          <p:spPr>
            <a:xfrm>
              <a:off x="5692588" y="1625600"/>
              <a:ext cx="806824" cy="806824"/>
            </a:xfrm>
            <a:prstGeom prst="ellipse">
              <a:avLst/>
            </a:prstGeom>
            <a:solidFill>
              <a:srgbClr val="A2B96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2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3B55F11-9CA0-4B8B-AD36-1C3EFEF82464}"/>
              </a:ext>
            </a:extLst>
          </p:cNvPr>
          <p:cNvGrpSpPr/>
          <p:nvPr/>
        </p:nvGrpSpPr>
        <p:grpSpPr>
          <a:xfrm>
            <a:off x="242551" y="1821370"/>
            <a:ext cx="2545865" cy="722689"/>
            <a:chOff x="5692588" y="1560606"/>
            <a:chExt cx="3195918" cy="936812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9FD3A9C5-651C-48AD-AE2C-6325EC3B7212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F7931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CB4153E-F6C7-4AF0-A1C2-386BE6E9788C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Type of Data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4945DF4-85B2-4C66-B40B-BFEDD4A598C6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C59E80B-3883-4C83-BF8A-B2B4BD18C4C7}"/>
                </a:ext>
              </a:extLst>
            </p:cNvPr>
            <p:cNvSpPr/>
            <p:nvPr/>
          </p:nvSpPr>
          <p:spPr>
            <a:xfrm>
              <a:off x="5692588" y="1625600"/>
              <a:ext cx="806824" cy="806824"/>
            </a:xfrm>
            <a:prstGeom prst="ellipse">
              <a:avLst/>
            </a:prstGeom>
            <a:solidFill>
              <a:srgbClr val="F793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1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740FFAC-67C6-43D7-99FD-9E179E3BCAD5}"/>
              </a:ext>
            </a:extLst>
          </p:cNvPr>
          <p:cNvGrpSpPr/>
          <p:nvPr/>
        </p:nvGrpSpPr>
        <p:grpSpPr>
          <a:xfrm>
            <a:off x="242549" y="3320439"/>
            <a:ext cx="2582635" cy="839231"/>
            <a:chOff x="5692588" y="1560606"/>
            <a:chExt cx="3195918" cy="936812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47BDEAAD-D14A-406D-9F74-47BA1E3443E4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C1301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3284285-459B-4B0E-BF48-958109110471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C130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Source of Data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8D8EBEB-7DC2-47D8-8B5A-7698CDBA48B0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1ED86E7-1C4B-4EFE-B9CF-CD71CB2BF473}"/>
                </a:ext>
              </a:extLst>
            </p:cNvPr>
            <p:cNvSpPr/>
            <p:nvPr/>
          </p:nvSpPr>
          <p:spPr>
            <a:xfrm>
              <a:off x="5692588" y="1625600"/>
              <a:ext cx="806824" cy="806824"/>
            </a:xfrm>
            <a:prstGeom prst="ellipse">
              <a:avLst/>
            </a:prstGeom>
            <a:solidFill>
              <a:srgbClr val="C1301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3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553D5AC-C54E-4796-9238-7F5DD02B54AE}"/>
              </a:ext>
            </a:extLst>
          </p:cNvPr>
          <p:cNvGrpSpPr/>
          <p:nvPr/>
        </p:nvGrpSpPr>
        <p:grpSpPr>
          <a:xfrm>
            <a:off x="279320" y="4964371"/>
            <a:ext cx="2624933" cy="807327"/>
            <a:chOff x="5692588" y="1560606"/>
            <a:chExt cx="3195918" cy="936812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00B1F3A-139A-4BA7-8F65-C2F93BFE7FF8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 cap="flat" cmpd="sng" algn="ctr">
              <a:solidFill>
                <a:srgbClr val="06395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D059787D-14D5-4F3A-8CBE-66B9578372B1}"/>
                </a:ext>
              </a:extLst>
            </p:cNvPr>
            <p:cNvSpPr/>
            <p:nvPr/>
          </p:nvSpPr>
          <p:spPr>
            <a:xfrm>
              <a:off x="6279776" y="1780241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600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Risk free Rate</a:t>
              </a: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304D41F-BE93-4B1C-8FEE-E129C4A71706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300" kern="0">
                <a:solidFill>
                  <a:prstClr val="white"/>
                </a:solidFill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C03DA84-3221-4FD2-AB06-D2AFDF9CF87B}"/>
                </a:ext>
              </a:extLst>
            </p:cNvPr>
            <p:cNvSpPr/>
            <p:nvPr/>
          </p:nvSpPr>
          <p:spPr>
            <a:xfrm>
              <a:off x="5692588" y="1625600"/>
              <a:ext cx="806824" cy="806824"/>
            </a:xfrm>
            <a:prstGeom prst="ellipse">
              <a:avLst/>
            </a:prstGeom>
            <a:solidFill>
              <a:srgbClr val="06395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2400" b="1" kern="0" dirty="0">
                  <a:solidFill>
                    <a:prstClr val="white"/>
                  </a:solidFill>
                  <a:latin typeface="Aparajita" panose="02020603050405020304" pitchFamily="18" charset="0"/>
                  <a:cs typeface="Aparajita" panose="02020603050405020304" pitchFamily="18" charset="0"/>
                </a:rPr>
                <a:t>5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CC5D7CE-6E85-4BF2-8E50-C6F0AB8DD262}"/>
              </a:ext>
            </a:extLst>
          </p:cNvPr>
          <p:cNvGrpSpPr/>
          <p:nvPr/>
        </p:nvGrpSpPr>
        <p:grpSpPr>
          <a:xfrm rot="10800000" flipH="1">
            <a:off x="279317" y="4161136"/>
            <a:ext cx="2577139" cy="786131"/>
            <a:chOff x="5692588" y="1560606"/>
            <a:chExt cx="3195918" cy="936812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DA836B41-E080-48D8-B062-1ABF84224A7A}"/>
                </a:ext>
              </a:extLst>
            </p:cNvPr>
            <p:cNvSpPr/>
            <p:nvPr/>
          </p:nvSpPr>
          <p:spPr>
            <a:xfrm>
              <a:off x="5800164" y="1625600"/>
              <a:ext cx="3088342" cy="806824"/>
            </a:xfrm>
            <a:prstGeom prst="roundRect">
              <a:avLst>
                <a:gd name="adj" fmla="val 50000"/>
              </a:avLst>
            </a:prstGeom>
            <a:noFill/>
            <a:ln w="57150">
              <a:solidFill>
                <a:srgbClr val="EB1E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5F34FEBD-BAAD-48FB-97B8-C72B7A3B2FEC}"/>
                </a:ext>
              </a:extLst>
            </p:cNvPr>
            <p:cNvSpPr/>
            <p:nvPr/>
          </p:nvSpPr>
          <p:spPr>
            <a:xfrm rot="10800000">
              <a:off x="6279777" y="1780242"/>
              <a:ext cx="2420879" cy="497542"/>
            </a:xfrm>
            <a:prstGeom prst="roundRect">
              <a:avLst>
                <a:gd name="adj" fmla="val 50000"/>
              </a:avLst>
            </a:prstGeom>
            <a:solidFill>
              <a:srgbClr val="EB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parajita" panose="02020603050405020304" pitchFamily="18" charset="0"/>
                  <a:cs typeface="Aparajita" panose="02020603050405020304" pitchFamily="18" charset="0"/>
                </a:rPr>
                <a:t>Call Options</a:t>
              </a: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FCD5F67-6DF2-4F0D-BFBE-A7020CBBCD10}"/>
                </a:ext>
              </a:extLst>
            </p:cNvPr>
            <p:cNvSpPr/>
            <p:nvPr/>
          </p:nvSpPr>
          <p:spPr>
            <a:xfrm>
              <a:off x="5692588" y="1560606"/>
              <a:ext cx="936812" cy="936812"/>
            </a:xfrm>
            <a:prstGeom prst="ellipse">
              <a:avLst/>
            </a:prstGeom>
            <a:solidFill>
              <a:srgbClr val="F1EF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00">
                <a:latin typeface="Aparajita" panose="02020603050405020304" pitchFamily="18" charset="0"/>
                <a:cs typeface="Aparajita" panose="02020603050405020304" pitchFamily="18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B0A580C-1093-4A13-943D-F0C5DE6164E3}"/>
                </a:ext>
              </a:extLst>
            </p:cNvPr>
            <p:cNvSpPr/>
            <p:nvPr/>
          </p:nvSpPr>
          <p:spPr>
            <a:xfrm rot="10800000">
              <a:off x="5692588" y="1625599"/>
              <a:ext cx="806824" cy="806824"/>
            </a:xfrm>
            <a:prstGeom prst="ellipse">
              <a:avLst/>
            </a:prstGeom>
            <a:solidFill>
              <a:srgbClr val="EB1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parajita" panose="02020603050405020304" pitchFamily="18" charset="0"/>
                  <a:cs typeface="Aparajita" panose="02020603050405020304" pitchFamily="18" charset="0"/>
                </a:rPr>
                <a:t>4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0F4E497-6A59-4A6A-9AEA-7BCF6C82870D}"/>
              </a:ext>
            </a:extLst>
          </p:cNvPr>
          <p:cNvSpPr txBox="1"/>
          <p:nvPr/>
        </p:nvSpPr>
        <p:spPr>
          <a:xfrm>
            <a:off x="2809301" y="1990465"/>
            <a:ext cx="2384515" cy="4231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100" b="1" dirty="0">
                <a:latin typeface="Aparajita" panose="02020603050405020304" pitchFamily="18" charset="0"/>
                <a:cs typeface="Aparajita" panose="02020603050405020304" pitchFamily="18" charset="0"/>
              </a:rPr>
              <a:t>Secondary Data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A79226-6A71-45ED-A5FE-B4B5636C6113}"/>
              </a:ext>
            </a:extLst>
          </p:cNvPr>
          <p:cNvSpPr txBox="1"/>
          <p:nvPr/>
        </p:nvSpPr>
        <p:spPr>
          <a:xfrm>
            <a:off x="2886309" y="2725162"/>
            <a:ext cx="2384515" cy="4231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100" b="1" dirty="0">
                <a:latin typeface="Aparajita" panose="02020603050405020304" pitchFamily="18" charset="0"/>
                <a:cs typeface="Aparajita" panose="02020603050405020304" pitchFamily="18" charset="0"/>
              </a:rPr>
              <a:t>1 Year(2018)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C919EC-646C-44FD-9C78-EC2B28A002A7}"/>
              </a:ext>
            </a:extLst>
          </p:cNvPr>
          <p:cNvSpPr txBox="1"/>
          <p:nvPr/>
        </p:nvSpPr>
        <p:spPr>
          <a:xfrm>
            <a:off x="2856457" y="3546484"/>
            <a:ext cx="2384515" cy="4231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100" b="1" dirty="0">
                <a:latin typeface="Aparajita" panose="02020603050405020304" pitchFamily="18" charset="0"/>
                <a:cs typeface="Aparajita" panose="02020603050405020304" pitchFamily="18" charset="0"/>
              </a:rPr>
              <a:t>NSE/SBI Website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3536372-B695-48CC-802C-7DC5E0FB48D6}"/>
              </a:ext>
            </a:extLst>
          </p:cNvPr>
          <p:cNvSpPr txBox="1"/>
          <p:nvPr/>
        </p:nvSpPr>
        <p:spPr>
          <a:xfrm>
            <a:off x="2886309" y="4322690"/>
            <a:ext cx="2384515" cy="4231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100" b="1" dirty="0">
                <a:latin typeface="Aparajita" panose="02020603050405020304" pitchFamily="18" charset="0"/>
                <a:cs typeface="Aparajita" panose="02020603050405020304" pitchFamily="18" charset="0"/>
              </a:rPr>
              <a:t>1446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5A5FD64-E3C4-4CE4-954C-AFF2E9BBBF57}"/>
              </a:ext>
            </a:extLst>
          </p:cNvPr>
          <p:cNvSpPr txBox="1"/>
          <p:nvPr/>
        </p:nvSpPr>
        <p:spPr>
          <a:xfrm>
            <a:off x="2904254" y="5095172"/>
            <a:ext cx="3901895" cy="42319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100" b="1" dirty="0">
                <a:latin typeface="Aparajita" panose="02020603050405020304" pitchFamily="18" charset="0"/>
                <a:cs typeface="Aparajita" panose="02020603050405020304" pitchFamily="18" charset="0"/>
              </a:rPr>
              <a:t>6.25%</a:t>
            </a:r>
          </a:p>
        </p:txBody>
      </p:sp>
      <p:graphicFrame>
        <p:nvGraphicFramePr>
          <p:cNvPr id="103" name="Table 102">
            <a:extLst>
              <a:ext uri="{FF2B5EF4-FFF2-40B4-BE49-F238E27FC236}">
                <a16:creationId xmlns:a16="http://schemas.microsoft.com/office/drawing/2014/main" id="{330F42C0-0697-4529-835A-45A5F819D6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67948" y="2421482"/>
          <a:ext cx="4011389" cy="2355873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334908">
                  <a:extLst>
                    <a:ext uri="{9D8B030D-6E8A-4147-A177-3AD203B41FA5}">
                      <a16:colId xmlns:a16="http://schemas.microsoft.com/office/drawing/2014/main" val="4141433373"/>
                    </a:ext>
                  </a:extLst>
                </a:gridCol>
                <a:gridCol w="2676481">
                  <a:extLst>
                    <a:ext uri="{9D8B030D-6E8A-4147-A177-3AD203B41FA5}">
                      <a16:colId xmlns:a16="http://schemas.microsoft.com/office/drawing/2014/main" val="2436968221"/>
                    </a:ext>
                  </a:extLst>
                </a:gridCol>
              </a:tblGrid>
              <a:tr h="83712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Stock/Year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Total number of Call options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25520912"/>
                  </a:ext>
                </a:extLst>
              </a:tr>
              <a:tr h="3749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Tata Motors 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393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44639779"/>
                  </a:ext>
                </a:extLst>
              </a:tr>
              <a:tr h="3749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SBI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353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86793760"/>
                  </a:ext>
                </a:extLst>
              </a:tr>
              <a:tr h="3749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Reliance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355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37111050"/>
                  </a:ext>
                </a:extLst>
              </a:tr>
              <a:tr h="3937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Tata Steel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u="none" strike="noStrike" dirty="0">
                          <a:effectLst/>
                          <a:latin typeface="Aparajita" panose="02020603050405020304" pitchFamily="18" charset="0"/>
                          <a:cs typeface="Aparajita" panose="02020603050405020304" pitchFamily="18" charset="0"/>
                        </a:rPr>
                        <a:t>345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parajita" panose="02020603050405020304" pitchFamily="18" charset="0"/>
                        <a:cs typeface="Aparajita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0418189"/>
                  </a:ext>
                </a:extLst>
              </a:tr>
            </a:tbl>
          </a:graphicData>
        </a:graphic>
      </p:graphicFrame>
      <p:sp>
        <p:nvSpPr>
          <p:cNvPr id="104" name="Title 1">
            <a:extLst>
              <a:ext uri="{FF2B5EF4-FFF2-40B4-BE49-F238E27FC236}">
                <a16:creationId xmlns:a16="http://schemas.microsoft.com/office/drawing/2014/main" id="{B76546FA-4A32-4527-A6CF-B43599C0836F}"/>
              </a:ext>
            </a:extLst>
          </p:cNvPr>
          <p:cNvSpPr txBox="1">
            <a:spLocks/>
          </p:cNvSpPr>
          <p:nvPr/>
        </p:nvSpPr>
        <p:spPr>
          <a:xfrm>
            <a:off x="-1679209" y="781672"/>
            <a:ext cx="10187164" cy="1072733"/>
          </a:xfrm>
          <a:prstGeom prst="rect">
            <a:avLst/>
          </a:prstGeom>
        </p:spPr>
        <p:txBody>
          <a:bodyPr vert="horz" lIns="91434" tIns="45718" rIns="91434" bIns="45718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cap="small" dirty="0">
                <a:solidFill>
                  <a:schemeClr val="bg1"/>
                </a:solidFill>
              </a:rPr>
              <a:t>DATA AND VARIABLES</a:t>
            </a: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r>
              <a:rPr lang="en-IN" sz="4800" b="1" dirty="0">
                <a:cs typeface="Aparajita" panose="02020603050405020304" pitchFamily="18" charset="0"/>
              </a:rPr>
              <a:t/>
            </a:r>
            <a:br>
              <a:rPr lang="en-IN" sz="4800" b="1" dirty="0">
                <a:cs typeface="Aparajita" panose="02020603050405020304" pitchFamily="18" charset="0"/>
              </a:rPr>
            </a:br>
            <a:endParaRPr lang="en-IN" sz="4800" b="1" dirty="0">
              <a:cs typeface="Aparajita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8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500" y="2305953"/>
            <a:ext cx="10504715" cy="3477875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marL="457167" indent="-457167">
              <a:buFont typeface="Arial" panose="020B0604020202020204" pitchFamily="34" charset="0"/>
              <a:buChar char="•"/>
            </a:pPr>
            <a:r>
              <a:rPr lang="en-IN" sz="2000" dirty="0">
                <a:latin typeface="Aparajita" panose="020B0604020202020204" pitchFamily="34" charset="0"/>
                <a:cs typeface="Aparajita" panose="020B0604020202020204" pitchFamily="34" charset="0"/>
              </a:rPr>
              <a:t>The Black Scholes model is named after Fischer Black and Myron Scholes, who developed it in 1973.  Also referred to as the Black-Scholes-Merton model.</a:t>
            </a:r>
          </a:p>
          <a:p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57167" indent="-457167">
              <a:buFont typeface="Arial" panose="020B0604020202020204" pitchFamily="34" charset="0"/>
              <a:buChar char="•"/>
            </a:pPr>
            <a:r>
              <a:rPr lang="en-IN" sz="2000" dirty="0">
                <a:latin typeface="Aparajita" panose="020B0604020202020204" pitchFamily="34" charset="0"/>
                <a:cs typeface="Aparajita" panose="020B0604020202020204" pitchFamily="34" charset="0"/>
              </a:rPr>
              <a:t>It is a model of price variation over time of financial instruments such as stocks that can be used to determine the price of a European call option.</a:t>
            </a:r>
          </a:p>
          <a:p>
            <a:pPr marL="457167" indent="-457167">
              <a:buFont typeface="Arial" panose="020B0604020202020204" pitchFamily="34" charset="0"/>
              <a:buChar char="•"/>
            </a:pPr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57167" indent="-457167">
              <a:buFont typeface="Arial" panose="020B0604020202020204" pitchFamily="34" charset="0"/>
              <a:buChar char="•"/>
            </a:pPr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57167" indent="-457167">
              <a:buFont typeface="Arial" panose="020B0604020202020204" pitchFamily="34" charset="0"/>
              <a:buChar char="•"/>
            </a:pPr>
            <a:r>
              <a:rPr lang="en-IN" sz="2000" dirty="0">
                <a:latin typeface="Aparajita" panose="020B0604020202020204" pitchFamily="34" charset="0"/>
                <a:cs typeface="Aparajita" panose="020B0604020202020204" pitchFamily="34" charset="0"/>
              </a:rPr>
              <a:t>It is regarded as one of the best ways of determining fair prices of options.</a:t>
            </a:r>
          </a:p>
          <a:p>
            <a:pPr marL="457167" indent="-457167">
              <a:buFont typeface="Arial" panose="020B0604020202020204" pitchFamily="34" charset="0"/>
              <a:buChar char="•"/>
            </a:pPr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marL="457167" indent="-457167">
              <a:buFont typeface="Arial" panose="020B0604020202020204" pitchFamily="34" charset="0"/>
              <a:buChar char="•"/>
            </a:pPr>
            <a:endParaRPr lang="en-IN" sz="2000" dirty="0">
              <a:latin typeface="Aparajita" panose="020B0604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9CBB6A-68C7-4076-850F-333854CC4EA1}"/>
              </a:ext>
            </a:extLst>
          </p:cNvPr>
          <p:cNvSpPr txBox="1">
            <a:spLocks/>
          </p:cNvSpPr>
          <p:nvPr/>
        </p:nvSpPr>
        <p:spPr>
          <a:xfrm>
            <a:off x="-1731573" y="873227"/>
            <a:ext cx="9705191" cy="729752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cap="small" dirty="0">
                <a:solidFill>
                  <a:schemeClr val="bg1"/>
                </a:solidFill>
              </a:rPr>
              <a:t>Black Scholes Model</a:t>
            </a:r>
          </a:p>
          <a:p>
            <a:endParaRPr lang="en-IN" sz="4800" b="1" cap="sm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3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695325" y="1888932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1</a:t>
            </a:r>
          </a:p>
        </p:txBody>
      </p:sp>
      <p:sp>
        <p:nvSpPr>
          <p:cNvPr id="11" name="Pentagon 10"/>
          <p:cNvSpPr/>
          <p:nvPr/>
        </p:nvSpPr>
        <p:spPr>
          <a:xfrm>
            <a:off x="695325" y="2755708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2</a:t>
            </a:r>
          </a:p>
        </p:txBody>
      </p:sp>
      <p:sp>
        <p:nvSpPr>
          <p:cNvPr id="12" name="Pentagon 11"/>
          <p:cNvSpPr/>
          <p:nvPr/>
        </p:nvSpPr>
        <p:spPr>
          <a:xfrm>
            <a:off x="695325" y="3622484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3</a:t>
            </a:r>
          </a:p>
        </p:txBody>
      </p:sp>
      <p:sp>
        <p:nvSpPr>
          <p:cNvPr id="13" name="Pentagon 12"/>
          <p:cNvSpPr/>
          <p:nvPr/>
        </p:nvSpPr>
        <p:spPr>
          <a:xfrm>
            <a:off x="695325" y="4479740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4</a:t>
            </a:r>
          </a:p>
        </p:txBody>
      </p:sp>
      <p:sp>
        <p:nvSpPr>
          <p:cNvPr id="14" name="Pentagon 13"/>
          <p:cNvSpPr/>
          <p:nvPr/>
        </p:nvSpPr>
        <p:spPr>
          <a:xfrm>
            <a:off x="695325" y="5336995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5</a:t>
            </a:r>
          </a:p>
        </p:txBody>
      </p:sp>
      <p:sp>
        <p:nvSpPr>
          <p:cNvPr id="15" name="Pentagon 14"/>
          <p:cNvSpPr/>
          <p:nvPr/>
        </p:nvSpPr>
        <p:spPr>
          <a:xfrm>
            <a:off x="695325" y="6084181"/>
            <a:ext cx="762000" cy="466725"/>
          </a:xfrm>
          <a:prstGeom prst="homePlat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8" rIns="91434" bIns="45718"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62101" y="2807547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There are no transaction costs or taxes. All securities are perfectly divisible.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62101" y="3671181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There is no dividend during the life of the derivatives.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62101" y="4528437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There are no riskless arbitrage opportunities.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562101" y="6158279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Security trading is continuous.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62101" y="5385693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The risk-free interest rate is constant.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62101" y="1934774"/>
            <a:ext cx="7129227" cy="384719"/>
          </a:xfrm>
          <a:prstGeom prst="rect">
            <a:avLst/>
          </a:prstGeom>
          <a:solidFill>
            <a:schemeClr val="tx1"/>
          </a:solidFill>
        </p:spPr>
        <p:txBody>
          <a:bodyPr wrap="square" lIns="91434" tIns="45718" rIns="91434" bIns="45718" rtlCol="0">
            <a:spAutoFit/>
          </a:bodyPr>
          <a:lstStyle/>
          <a:p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The asset price follows a Brownian motion with µ and </a:t>
            </a:r>
            <a:r>
              <a:rPr lang="el-GR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σ</a:t>
            </a:r>
            <a:r>
              <a:rPr lang="en-IN" dirty="0">
                <a:solidFill>
                  <a:schemeClr val="bg2"/>
                </a:solidFill>
                <a:latin typeface="+mj-lt"/>
                <a:cs typeface="Aparajita" panose="02020603050405020304" pitchFamily="18" charset="0"/>
              </a:rPr>
              <a:t> constants.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207139-7BF3-46EA-9360-35632048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95495" y="902582"/>
            <a:ext cx="8745103" cy="1072733"/>
          </a:xfrm>
        </p:spPr>
        <p:txBody>
          <a:bodyPr vert="horz" anchor="t" anchorCtr="1">
            <a:noAutofit/>
          </a:bodyPr>
          <a:lstStyle/>
          <a:p>
            <a:r>
              <a:rPr lang="en-IN" sz="4800" b="1" dirty="0">
                <a:cs typeface="Aparajita" panose="02020603050405020304" pitchFamily="18" charset="0"/>
              </a:rPr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29144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D9CBB6A-68C7-4076-850F-333854CC4EA1}"/>
              </a:ext>
            </a:extLst>
          </p:cNvPr>
          <p:cNvSpPr txBox="1">
            <a:spLocks/>
          </p:cNvSpPr>
          <p:nvPr/>
        </p:nvSpPr>
        <p:spPr>
          <a:xfrm>
            <a:off x="-520352" y="796209"/>
            <a:ext cx="11016616" cy="881157"/>
          </a:xfrm>
          <a:prstGeom prst="rect">
            <a:avLst/>
          </a:prstGeom>
        </p:spPr>
        <p:txBody>
          <a:bodyPr vert="horz" lIns="91434" tIns="45718" rIns="91434" bIns="45718" rtlCol="0" anchor="t" anchorCtr="1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PARAMETERS OF BLACK SCHOLES</a:t>
            </a:r>
          </a:p>
        </p:txBody>
      </p:sp>
      <p:sp>
        <p:nvSpPr>
          <p:cNvPr id="15" name="Freeform: Shape 35">
            <a:extLst>
              <a:ext uri="{FF2B5EF4-FFF2-40B4-BE49-F238E27FC236}">
                <a16:creationId xmlns:a16="http://schemas.microsoft.com/office/drawing/2014/main" id="{82B0C47D-25E1-4317-AAA6-377596615F88}"/>
              </a:ext>
            </a:extLst>
          </p:cNvPr>
          <p:cNvSpPr/>
          <p:nvPr/>
        </p:nvSpPr>
        <p:spPr>
          <a:xfrm rot="5400000">
            <a:off x="9587857" y="2072953"/>
            <a:ext cx="2339747" cy="1853475"/>
          </a:xfrm>
          <a:custGeom>
            <a:avLst/>
            <a:gdLst>
              <a:gd name="connsiteX0" fmla="*/ 1235650 w 3119662"/>
              <a:gd name="connsiteY0" fmla="*/ 0 h 2471300"/>
              <a:gd name="connsiteX1" fmla="*/ 1601403 w 3119662"/>
              <a:gd name="connsiteY1" fmla="*/ 151500 h 2471300"/>
              <a:gd name="connsiteX2" fmla="*/ 2319800 w 3119662"/>
              <a:gd name="connsiteY2" fmla="*/ 869898 h 2471300"/>
              <a:gd name="connsiteX3" fmla="*/ 2386081 w 3119662"/>
              <a:gd name="connsiteY3" fmla="*/ 951040 h 2471300"/>
              <a:gd name="connsiteX4" fmla="*/ 2403404 w 3119662"/>
              <a:gd name="connsiteY4" fmla="*/ 983959 h 2471300"/>
              <a:gd name="connsiteX5" fmla="*/ 2579332 w 3119662"/>
              <a:gd name="connsiteY5" fmla="*/ 983959 h 2471300"/>
              <a:gd name="connsiteX6" fmla="*/ 2579332 w 3119662"/>
              <a:gd name="connsiteY6" fmla="*/ 732268 h 2471300"/>
              <a:gd name="connsiteX7" fmla="*/ 3119662 w 3119662"/>
              <a:gd name="connsiteY7" fmla="*/ 1235650 h 2471300"/>
              <a:gd name="connsiteX8" fmla="*/ 2579332 w 3119662"/>
              <a:gd name="connsiteY8" fmla="*/ 1739032 h 2471300"/>
              <a:gd name="connsiteX9" fmla="*/ 2579332 w 3119662"/>
              <a:gd name="connsiteY9" fmla="*/ 1487341 h 2471300"/>
              <a:gd name="connsiteX10" fmla="*/ 2403404 w 3119662"/>
              <a:gd name="connsiteY10" fmla="*/ 1487341 h 2471300"/>
              <a:gd name="connsiteX11" fmla="*/ 2386081 w 3119662"/>
              <a:gd name="connsiteY11" fmla="*/ 1520260 h 2471300"/>
              <a:gd name="connsiteX12" fmla="*/ 2319800 w 3119662"/>
              <a:gd name="connsiteY12" fmla="*/ 1601403 h 2471300"/>
              <a:gd name="connsiteX13" fmla="*/ 1601403 w 3119662"/>
              <a:gd name="connsiteY13" fmla="*/ 2319801 h 2471300"/>
              <a:gd name="connsiteX14" fmla="*/ 869897 w 3119662"/>
              <a:gd name="connsiteY14" fmla="*/ 2319801 h 2471300"/>
              <a:gd name="connsiteX15" fmla="*/ 151500 w 3119662"/>
              <a:gd name="connsiteY15" fmla="*/ 1601403 h 2471300"/>
              <a:gd name="connsiteX16" fmla="*/ 151500 w 3119662"/>
              <a:gd name="connsiteY16" fmla="*/ 869898 h 2471300"/>
              <a:gd name="connsiteX17" fmla="*/ 869897 w 3119662"/>
              <a:gd name="connsiteY17" fmla="*/ 151500 h 2471300"/>
              <a:gd name="connsiteX18" fmla="*/ 1235650 w 3119662"/>
              <a:gd name="connsiteY18" fmla="*/ 0 h 247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19662" h="2471300">
                <a:moveTo>
                  <a:pt x="1235650" y="0"/>
                </a:moveTo>
                <a:cubicBezTo>
                  <a:pt x="1368027" y="0"/>
                  <a:pt x="1500403" y="50500"/>
                  <a:pt x="1601403" y="151500"/>
                </a:cubicBezTo>
                <a:lnTo>
                  <a:pt x="2319800" y="869898"/>
                </a:lnTo>
                <a:cubicBezTo>
                  <a:pt x="2345050" y="895148"/>
                  <a:pt x="2367144" y="922359"/>
                  <a:pt x="2386081" y="951040"/>
                </a:cubicBezTo>
                <a:lnTo>
                  <a:pt x="2403404" y="983959"/>
                </a:lnTo>
                <a:lnTo>
                  <a:pt x="2579332" y="983959"/>
                </a:lnTo>
                <a:lnTo>
                  <a:pt x="2579332" y="732268"/>
                </a:lnTo>
                <a:lnTo>
                  <a:pt x="3119662" y="1235650"/>
                </a:lnTo>
                <a:lnTo>
                  <a:pt x="2579332" y="1739032"/>
                </a:lnTo>
                <a:lnTo>
                  <a:pt x="2579332" y="1487341"/>
                </a:lnTo>
                <a:lnTo>
                  <a:pt x="2403404" y="1487341"/>
                </a:lnTo>
                <a:lnTo>
                  <a:pt x="2386081" y="1520260"/>
                </a:lnTo>
                <a:cubicBezTo>
                  <a:pt x="2367144" y="1548942"/>
                  <a:pt x="2345050" y="1576153"/>
                  <a:pt x="2319800" y="1601403"/>
                </a:cubicBezTo>
                <a:lnTo>
                  <a:pt x="1601403" y="2319801"/>
                </a:lnTo>
                <a:cubicBezTo>
                  <a:pt x="1399403" y="2521800"/>
                  <a:pt x="1071897" y="2521800"/>
                  <a:pt x="869897" y="2319801"/>
                </a:cubicBezTo>
                <a:lnTo>
                  <a:pt x="151500" y="1601403"/>
                </a:lnTo>
                <a:cubicBezTo>
                  <a:pt x="-50500" y="1399403"/>
                  <a:pt x="-50500" y="1071897"/>
                  <a:pt x="151500" y="869898"/>
                </a:cubicBezTo>
                <a:lnTo>
                  <a:pt x="869897" y="151500"/>
                </a:lnTo>
                <a:cubicBezTo>
                  <a:pt x="970897" y="50500"/>
                  <a:pt x="1103274" y="0"/>
                  <a:pt x="1235650" y="0"/>
                </a:cubicBezTo>
                <a:close/>
              </a:path>
            </a:pathLst>
          </a:custGeom>
          <a:solidFill>
            <a:srgbClr val="3B5F59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6" tIns="34290" rIns="27430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b="1" dirty="0"/>
              <a:t>01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26183" y="1987213"/>
            <a:ext cx="2456901" cy="1975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498912" y="1984165"/>
            <a:ext cx="2462997" cy="19752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198620" y="1984165"/>
            <a:ext cx="2462997" cy="19752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72884" y="1984165"/>
            <a:ext cx="2462997" cy="19752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161040" y="2366101"/>
            <a:ext cx="1193385" cy="7078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Risk-free Rate(r)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1925" y="2366101"/>
            <a:ext cx="1193385" cy="7078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Stock Price(S)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133720" y="2320381"/>
            <a:ext cx="1193385" cy="1015663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lvl="0"/>
            <a:r>
              <a:rPr lang="en-US" sz="2000" b="1" dirty="0"/>
              <a:t>Volatility</a:t>
            </a:r>
          </a:p>
          <a:p>
            <a:pPr lvl="0"/>
            <a:r>
              <a:rPr lang="en-US" sz="2000" b="1" dirty="0"/>
              <a:t>(</a:t>
            </a:r>
            <a:r>
              <a:rPr lang="el-GR" sz="2000" b="1" dirty="0"/>
              <a:t>σ</a:t>
            </a:r>
            <a:r>
              <a:rPr lang="en-IN" sz="2000" b="1" dirty="0"/>
              <a:t>)</a:t>
            </a:r>
          </a:p>
          <a:p>
            <a:endParaRPr lang="en-IN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33428" y="2263917"/>
            <a:ext cx="1193385" cy="7078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Strike Price(X)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657942" y="2366101"/>
            <a:ext cx="1193385" cy="707887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r>
              <a:rPr lang="en-IN" sz="2000" b="1" dirty="0"/>
              <a:t>Time to Expiry(t)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8803" y="2971801"/>
            <a:ext cx="65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32142" y="4914957"/>
                <a:ext cx="2766271" cy="813621"/>
              </a:xfrm>
              <a:prstGeom prst="rect">
                <a:avLst/>
              </a:prstGeom>
            </p:spPr>
            <p:txBody>
              <a:bodyPr wrap="none" lIns="91434" tIns="45718" rIns="91434" bIns="45718">
                <a:spAutoFit/>
              </a:bodyPr>
              <a:lstStyle/>
              <a:p>
                <a:r>
                  <a:rPr lang="en-IN" sz="2400" b="1" dirty="0"/>
                  <a:t>d</a:t>
                </a:r>
                <a:r>
                  <a:rPr lang="en-IN" sz="2400" b="1" baseline="-25000" dirty="0"/>
                  <a:t>1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𝒍𝒏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num>
                                  <m:den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sSup>
                              <m:sSupPr>
                                <m:ctrlP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</m:t>
                                </m:r>
                              </m:e>
                              <m:sup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IN" sz="24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𝒕</m:t>
                        </m:r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  <m:rad>
                          <m:radPr>
                            <m:degHide m:val="on"/>
                            <m:ctrlPr>
                              <a:rPr lang="en-IN" sz="2400" b="1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e>
                        </m:rad>
                      </m:den>
                    </m:f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142" y="4914957"/>
                <a:ext cx="2766271" cy="813621"/>
              </a:xfrm>
              <a:prstGeom prst="rect">
                <a:avLst/>
              </a:prstGeom>
              <a:blipFill>
                <a:blip r:embed="rId7"/>
                <a:stretch>
                  <a:fillRect l="-3524" b="-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30537" y="5724461"/>
                <a:ext cx="2767875" cy="813621"/>
              </a:xfrm>
              <a:prstGeom prst="rect">
                <a:avLst/>
              </a:prstGeom>
            </p:spPr>
            <p:txBody>
              <a:bodyPr wrap="none" lIns="91434" tIns="45718" rIns="91434" bIns="45718">
                <a:spAutoFit/>
              </a:bodyPr>
              <a:lstStyle/>
              <a:p>
                <a:r>
                  <a:rPr lang="en-IN" sz="2400" b="1" dirty="0"/>
                  <a:t>d</a:t>
                </a:r>
                <a:r>
                  <a:rPr lang="en-IN" sz="2400" b="1" baseline="-25000" dirty="0"/>
                  <a:t>2</a:t>
                </a:r>
                <a14:m>
                  <m:oMath xmlns:m="http://schemas.openxmlformats.org/officeDocument/2006/math">
                    <m:r>
                      <a:rPr lang="en-IN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𝒍𝒏</m:t>
                            </m:r>
                          </m:fName>
                          <m:e>
                            <m:d>
                              <m:dPr>
                                <m:ctrlPr>
                                  <a:rPr lang="en-IN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num>
                                  <m:den>
                                    <m:r>
                                      <a:rPr lang="en-IN" sz="2400" b="1" i="1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𝟓</m:t>
                            </m:r>
                            <m:sSup>
                              <m:sSupPr>
                                <m:ctrlP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</m:t>
                                </m:r>
                              </m:e>
                              <m:sup>
                                <m:r>
                                  <a:rPr lang="en-IN" sz="2400" b="1" i="1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  <m:r>
                          <a:rPr lang="en-IN" sz="24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𝒕</m:t>
                        </m:r>
                      </m:num>
                      <m:den>
                        <m:r>
                          <a:rPr lang="en-IN" sz="2400" b="1" i="1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</m:t>
                        </m:r>
                        <m:rad>
                          <m:radPr>
                            <m:degHide m:val="on"/>
                            <m:ctrlPr>
                              <a:rPr lang="en-IN" sz="2400" b="1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radPr>
                          <m:deg/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𝒕</m:t>
                            </m:r>
                          </m:e>
                        </m:rad>
                      </m:den>
                    </m:f>
                  </m:oMath>
                </a14:m>
                <a:endParaRPr lang="en-IN" sz="24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537" y="5724461"/>
                <a:ext cx="2767875" cy="813621"/>
              </a:xfrm>
              <a:prstGeom prst="rect">
                <a:avLst/>
              </a:prstGeom>
              <a:blipFill>
                <a:blip r:embed="rId8"/>
                <a:stretch>
                  <a:fillRect l="-3524" b="-29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42481" y="4057475"/>
            <a:ext cx="6674341" cy="769441"/>
          </a:xfrm>
          <a:prstGeom prst="rect">
            <a:avLst/>
          </a:prstGeom>
          <a:noFill/>
        </p:spPr>
        <p:txBody>
          <a:bodyPr wrap="square" lIns="91434" tIns="45718" rIns="91434" bIns="45718" rtlCol="0">
            <a:spAutoFit/>
          </a:bodyPr>
          <a:lstStyle/>
          <a:p>
            <a:pPr algn="ctr"/>
            <a:r>
              <a:rPr lang="en-IN" sz="4400" b="1" dirty="0"/>
              <a:t>C=S.N(d</a:t>
            </a:r>
            <a:r>
              <a:rPr lang="en-IN" sz="4400" b="1" baseline="-25000" dirty="0"/>
              <a:t>1</a:t>
            </a:r>
            <a:r>
              <a:rPr lang="en-IN" sz="4400" b="1" dirty="0"/>
              <a:t>)-X.e</a:t>
            </a:r>
            <a:r>
              <a:rPr lang="en-IN" sz="4400" b="1" baseline="30000" dirty="0"/>
              <a:t>-rt</a:t>
            </a:r>
            <a:r>
              <a:rPr lang="en-IN" sz="4400" b="1" dirty="0"/>
              <a:t>N(d</a:t>
            </a:r>
            <a:r>
              <a:rPr lang="en-IN" sz="4400" b="1" baseline="-25000" dirty="0"/>
              <a:t>2</a:t>
            </a:r>
            <a:r>
              <a:rPr lang="en-IN" sz="4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959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  <p:bldP spid="25" grpId="0"/>
      <p:bldP spid="26" grpId="0"/>
      <p:bldP spid="27" grpId="0"/>
      <p:bldP spid="28" grpId="0"/>
      <p:bldP spid="2" grpId="0"/>
      <p:bldP spid="4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ustom 3">
      <a:majorFont>
        <a:latin typeface="PMingLiU"/>
        <a:ea typeface=""/>
        <a:cs typeface=""/>
      </a:majorFont>
      <a:minorFont>
        <a:latin typeface="PMingLiU"/>
        <a:ea typeface=""/>
        <a:cs typeface="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ppt/theme/theme2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1222</Words>
  <Application>Microsoft Office PowerPoint</Application>
  <PresentationFormat>Widescreen</PresentationFormat>
  <Paragraphs>477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PMingLiU</vt:lpstr>
      <vt:lpstr>Aparajita</vt:lpstr>
      <vt:lpstr>Arial</vt:lpstr>
      <vt:lpstr>Calibri</vt:lpstr>
      <vt:lpstr>Cambria Math</vt:lpstr>
      <vt:lpstr>Corbel</vt:lpstr>
      <vt:lpstr>Symbol</vt:lpstr>
      <vt:lpstr>Titillium Web</vt:lpstr>
      <vt:lpstr>Titillium Web ExtraLight</vt:lpstr>
      <vt:lpstr>Wingdings</vt:lpstr>
      <vt:lpstr>Banded</vt:lpstr>
      <vt:lpstr>Thaliard template</vt:lpstr>
      <vt:lpstr>1_Thaliard template</vt:lpstr>
      <vt:lpstr>2_Thaliard template</vt:lpstr>
      <vt:lpstr>Investigating option pricing model</vt:lpstr>
      <vt:lpstr>objective</vt:lpstr>
      <vt:lpstr>PowerPoint Presentation</vt:lpstr>
      <vt:lpstr>MONEYNESS</vt:lpstr>
      <vt:lpstr>PowerPoint Presentation</vt:lpstr>
      <vt:lpstr>PowerPoint Presentation</vt:lpstr>
      <vt:lpstr>PowerPoint Presentation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NEURAL NETWORK FOR TATA MOTORS</vt:lpstr>
      <vt:lpstr>PowerPoint Presentation</vt:lpstr>
      <vt:lpstr>PowerPoint Presentation</vt:lpstr>
      <vt:lpstr>PowerPoint Presentation</vt:lpstr>
      <vt:lpstr>Bootstrapping </vt:lpstr>
      <vt:lpstr>Bootstrap Confidence Interval</vt:lpstr>
      <vt:lpstr>CONCLUSION</vt:lpstr>
      <vt:lpstr>LIMITATIONS AND FUTURE SCOPE</vt:lpstr>
      <vt:lpstr>ACKNOWLEDGEMENT</vt:lpstr>
      <vt:lpstr>THANK YOU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Hewlett-Packard Company</dc:creator>
  <cp:lastModifiedBy>STUDENT</cp:lastModifiedBy>
  <cp:revision>145</cp:revision>
  <dcterms:created xsi:type="dcterms:W3CDTF">2019-03-23T09:13:40Z</dcterms:created>
  <dcterms:modified xsi:type="dcterms:W3CDTF">2019-03-28T03:18:13Z</dcterms:modified>
</cp:coreProperties>
</file>